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320" r:id="rId2"/>
    <p:sldId id="257" r:id="rId3"/>
    <p:sldId id="314" r:id="rId4"/>
    <p:sldId id="294" r:id="rId5"/>
    <p:sldId id="295" r:id="rId6"/>
    <p:sldId id="315" r:id="rId7"/>
    <p:sldId id="297" r:id="rId8"/>
    <p:sldId id="298" r:id="rId9"/>
    <p:sldId id="277" r:id="rId10"/>
    <p:sldId id="316" r:id="rId11"/>
    <p:sldId id="317" r:id="rId12"/>
    <p:sldId id="319" r:id="rId13"/>
    <p:sldId id="336" r:id="rId14"/>
    <p:sldId id="318" r:id="rId15"/>
    <p:sldId id="321" r:id="rId16"/>
    <p:sldId id="329" r:id="rId17"/>
    <p:sldId id="322" r:id="rId18"/>
    <p:sldId id="275" r:id="rId19"/>
    <p:sldId id="333" r:id="rId20"/>
    <p:sldId id="290" r:id="rId21"/>
    <p:sldId id="334" r:id="rId22"/>
    <p:sldId id="335" r:id="rId23"/>
    <p:sldId id="261" r:id="rId24"/>
    <p:sldId id="271" r:id="rId25"/>
    <p:sldId id="276" r:id="rId26"/>
    <p:sldId id="284" r:id="rId27"/>
    <p:sldId id="339" r:id="rId28"/>
    <p:sldId id="337" r:id="rId29"/>
    <p:sldId id="338" r:id="rId30"/>
    <p:sldId id="280" r:id="rId31"/>
    <p:sldId id="300" r:id="rId32"/>
    <p:sldId id="303" r:id="rId33"/>
    <p:sldId id="304" r:id="rId34"/>
    <p:sldId id="269" r:id="rId35"/>
    <p:sldId id="305" r:id="rId36"/>
    <p:sldId id="306" r:id="rId37"/>
    <p:sldId id="307" r:id="rId38"/>
    <p:sldId id="299" r:id="rId39"/>
    <p:sldId id="281" r:id="rId40"/>
    <p:sldId id="282" r:id="rId41"/>
    <p:sldId id="283" r:id="rId42"/>
    <p:sldId id="278" r:id="rId43"/>
    <p:sldId id="285" r:id="rId44"/>
    <p:sldId id="312" r:id="rId45"/>
    <p:sldId id="313" r:id="rId46"/>
    <p:sldId id="286" r:id="rId47"/>
    <p:sldId id="287" r:id="rId48"/>
    <p:sldId id="274" r:id="rId49"/>
  </p:sldIdLst>
  <p:sldSz cx="12192000" cy="6858000"/>
  <p:notesSz cx="6858000" cy="9144000"/>
  <p:custDataLst>
    <p:tags r:id="rId5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6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4242"/>
    <a:srgbClr val="1C4885"/>
    <a:srgbClr val="20B3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86" autoAdjust="0"/>
    <p:restoredTop sz="76694" autoAdjust="0"/>
  </p:normalViewPr>
  <p:slideViewPr>
    <p:cSldViewPr snapToGrid="0" showGuides="1">
      <p:cViewPr>
        <p:scale>
          <a:sx n="121" d="100"/>
          <a:sy n="121" d="100"/>
        </p:scale>
        <p:origin x="-320" y="-360"/>
      </p:cViewPr>
      <p:guideLst>
        <p:guide orient="horz" pos="1162"/>
        <p:guide pos="384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8B725A-BFDD-44D0-A8D3-61766B07B7F1}" type="datetimeFigureOut">
              <a:rPr lang="zh-CN" altLang="en-US" smtClean="0"/>
              <a:t>2021/3/23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BCC932-0C1F-4C94-8B9A-3944ABBB4E30}" type="slidenum">
              <a:rPr lang="zh-CN" altLang="en-US" smtClean="0"/>
              <a:t>‹#›</a:t>
            </a:fld>
            <a:endParaRPr lang="zh-CN" altLang="en-US"/>
          </a:p>
        </p:txBody>
      </p:sp>
    </p:spTree>
    <p:extLst>
      <p:ext uri="{BB962C8B-B14F-4D97-AF65-F5344CB8AC3E}">
        <p14:creationId xmlns:p14="http://schemas.microsoft.com/office/powerpoint/2010/main" val="2947105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sonarqube.org/features/multi-language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BCC932-0C1F-4C94-8B9A-3944ABBB4E30}" type="slidenum">
              <a:rPr lang="zh-CN" altLang="en-US" smtClean="0"/>
              <a:t>1</a:t>
            </a:fld>
            <a:endParaRPr lang="zh-CN" altLang="en-US"/>
          </a:p>
        </p:txBody>
      </p:sp>
    </p:spTree>
    <p:extLst>
      <p:ext uri="{BB962C8B-B14F-4D97-AF65-F5344CB8AC3E}">
        <p14:creationId xmlns:p14="http://schemas.microsoft.com/office/powerpoint/2010/main" val="3242020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3rd part is about the feature.</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10</a:t>
            </a:fld>
            <a:endParaRPr lang="zh-CN" altLang="en-US"/>
          </a:p>
        </p:txBody>
      </p:sp>
    </p:spTree>
    <p:extLst>
      <p:ext uri="{BB962C8B-B14F-4D97-AF65-F5344CB8AC3E}">
        <p14:creationId xmlns:p14="http://schemas.microsoft.com/office/powerpoint/2010/main" val="601421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070706"/>
                </a:solidFill>
                <a:effectLst/>
                <a:latin typeface="Roboto"/>
              </a:rPr>
              <a:t>SonarQube support </a:t>
            </a:r>
            <a:r>
              <a:rPr lang="en-US" altLang="zh-CN" b="1" i="0" dirty="0">
                <a:solidFill>
                  <a:srgbClr val="070706"/>
                </a:solidFill>
                <a:effectLst/>
                <a:latin typeface="Roboto"/>
              </a:rPr>
              <a:t>27 languages</a:t>
            </a:r>
            <a:r>
              <a:rPr lang="en-US" altLang="zh-CN" b="0" i="0" dirty="0">
                <a:solidFill>
                  <a:srgbClr val="070706"/>
                </a:solidFill>
                <a:effectLst/>
                <a:latin typeface="Roboto"/>
              </a:rPr>
              <a:t>, as the diagram listed.</a:t>
            </a:r>
          </a:p>
        </p:txBody>
      </p:sp>
      <p:sp>
        <p:nvSpPr>
          <p:cNvPr id="4" name="灯片编号占位符 3"/>
          <p:cNvSpPr>
            <a:spLocks noGrp="1"/>
          </p:cNvSpPr>
          <p:nvPr>
            <p:ph type="sldNum" sz="quarter" idx="5"/>
          </p:nvPr>
        </p:nvSpPr>
        <p:spPr/>
        <p:txBody>
          <a:bodyPr/>
          <a:lstStyle/>
          <a:p>
            <a:fld id="{B9BCC932-0C1F-4C94-8B9A-3944ABBB4E30}" type="slidenum">
              <a:rPr lang="zh-CN" altLang="en-US" smtClean="0"/>
              <a:t>11</a:t>
            </a:fld>
            <a:endParaRPr lang="zh-CN" altLang="en-US"/>
          </a:p>
        </p:txBody>
      </p:sp>
    </p:spTree>
    <p:extLst>
      <p:ext uri="{BB962C8B-B14F-4D97-AF65-F5344CB8AC3E}">
        <p14:creationId xmlns:p14="http://schemas.microsoft.com/office/powerpoint/2010/main" val="473447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It also offers **</a:t>
            </a:r>
            <a:r>
              <a:rPr lang="en-US" altLang="zh-CN" b="1" dirty="0"/>
              <a:t>wide tool support</a:t>
            </a:r>
            <a:r>
              <a:rPr lang="en-US" altLang="zh-CN" dirty="0"/>
              <a:t>** so that **</a:t>
            </a:r>
            <a:r>
              <a:rPr lang="en-US" altLang="zh-CN" b="1" dirty="0"/>
              <a:t>Minimal configuration are required</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12</a:t>
            </a:fld>
            <a:endParaRPr lang="zh-CN" altLang="en-US"/>
          </a:p>
        </p:txBody>
      </p:sp>
    </p:spTree>
    <p:extLst>
      <p:ext uri="{BB962C8B-B14F-4D97-AF65-F5344CB8AC3E}">
        <p14:creationId xmlns:p14="http://schemas.microsoft.com/office/powerpoint/2010/main" val="38697090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It can integrated testing tools, you can even define rules by yourself.</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13</a:t>
            </a:fld>
            <a:endParaRPr lang="zh-CN" altLang="en-US"/>
          </a:p>
        </p:txBody>
      </p:sp>
    </p:spTree>
    <p:extLst>
      <p:ext uri="{BB962C8B-B14F-4D97-AF65-F5344CB8AC3E}">
        <p14:creationId xmlns:p14="http://schemas.microsoft.com/office/powerpoint/2010/main" val="25399287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070706"/>
                </a:solidFill>
                <a:effectLst/>
                <a:latin typeface="Roboto"/>
              </a:rPr>
              <a:t>And it has strong support for security analysis.</a:t>
            </a:r>
          </a:p>
        </p:txBody>
      </p:sp>
      <p:sp>
        <p:nvSpPr>
          <p:cNvPr id="4" name="灯片编号占位符 3"/>
          <p:cNvSpPr>
            <a:spLocks noGrp="1"/>
          </p:cNvSpPr>
          <p:nvPr>
            <p:ph type="sldNum" sz="quarter" idx="5"/>
          </p:nvPr>
        </p:nvSpPr>
        <p:spPr/>
        <p:txBody>
          <a:bodyPr/>
          <a:lstStyle/>
          <a:p>
            <a:fld id="{B9BCC932-0C1F-4C94-8B9A-3944ABBB4E30}" type="slidenum">
              <a:rPr lang="zh-CN" altLang="en-US" smtClean="0"/>
              <a:t>14</a:t>
            </a:fld>
            <a:endParaRPr lang="zh-CN" altLang="en-US"/>
          </a:p>
        </p:txBody>
      </p:sp>
    </p:spTree>
    <p:extLst>
      <p:ext uri="{BB962C8B-B14F-4D97-AF65-F5344CB8AC3E}">
        <p14:creationId xmlns:p14="http://schemas.microsoft.com/office/powerpoint/2010/main" val="4269366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About user interface, A clear Quality Gates show your project Releasability, clean and elegant.</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15</a:t>
            </a:fld>
            <a:endParaRPr lang="zh-CN" altLang="en-US"/>
          </a:p>
        </p:txBody>
      </p:sp>
    </p:spTree>
    <p:extLst>
      <p:ext uri="{BB962C8B-B14F-4D97-AF65-F5344CB8AC3E}">
        <p14:creationId xmlns:p14="http://schemas.microsoft.com/office/powerpoint/2010/main" val="23339453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a:solidFill>
                  <a:srgbClr val="070706"/>
                </a:solidFill>
                <a:effectLst/>
                <a:latin typeface="Roboto"/>
              </a:rPr>
              <a:t>And You can manage all projects with different languages in the same place, and easy for teammates to cooperate.</a:t>
            </a:r>
            <a:endParaRPr lang="en-US" altLang="zh-CN" b="0" i="0" dirty="0">
              <a:solidFill>
                <a:srgbClr val="070706"/>
              </a:solidFill>
              <a:effectLst/>
              <a:latin typeface="Roboto"/>
            </a:endParaRPr>
          </a:p>
        </p:txBody>
      </p:sp>
      <p:sp>
        <p:nvSpPr>
          <p:cNvPr id="4" name="灯片编号占位符 3"/>
          <p:cNvSpPr>
            <a:spLocks noGrp="1"/>
          </p:cNvSpPr>
          <p:nvPr>
            <p:ph type="sldNum" sz="quarter" idx="5"/>
          </p:nvPr>
        </p:nvSpPr>
        <p:spPr/>
        <p:txBody>
          <a:bodyPr/>
          <a:lstStyle/>
          <a:p>
            <a:fld id="{B9BCC932-0C1F-4C94-8B9A-3944ABBB4E30}" type="slidenum">
              <a:rPr lang="zh-CN" altLang="en-US" smtClean="0"/>
              <a:t>16</a:t>
            </a:fld>
            <a:endParaRPr lang="zh-CN" altLang="en-US"/>
          </a:p>
        </p:txBody>
      </p:sp>
    </p:spTree>
    <p:extLst>
      <p:ext uri="{BB962C8B-B14F-4D97-AF65-F5344CB8AC3E}">
        <p14:creationId xmlns:p14="http://schemas.microsoft.com/office/powerpoint/2010/main" val="35602060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 will explain how to use </a:t>
            </a:r>
            <a:r>
              <a:rPr lang="en-US" altLang="zh-CN" dirty="0" err="1"/>
              <a:t>sonarqube</a:t>
            </a:r>
            <a:r>
              <a:rPr lang="en-US" altLang="zh-CN" dirty="0"/>
              <a:t>.</a:t>
            </a:r>
          </a:p>
        </p:txBody>
      </p:sp>
      <p:sp>
        <p:nvSpPr>
          <p:cNvPr id="4" name="灯片编号占位符 3"/>
          <p:cNvSpPr>
            <a:spLocks noGrp="1"/>
          </p:cNvSpPr>
          <p:nvPr>
            <p:ph type="sldNum" sz="quarter" idx="10"/>
          </p:nvPr>
        </p:nvSpPr>
        <p:spPr/>
        <p:txBody>
          <a:bodyPr/>
          <a:lstStyle/>
          <a:p>
            <a:fld id="{B9BCC932-0C1F-4C94-8B9A-3944ABBB4E30}" type="slidenum">
              <a:rPr lang="zh-CN" altLang="en-US" smtClean="0"/>
              <a:t>17</a:t>
            </a:fld>
            <a:endParaRPr lang="zh-CN" altLang="en-US"/>
          </a:p>
        </p:txBody>
      </p:sp>
    </p:spTree>
    <p:extLst>
      <p:ext uri="{BB962C8B-B14F-4D97-AF65-F5344CB8AC3E}">
        <p14:creationId xmlns:p14="http://schemas.microsoft.com/office/powerpoint/2010/main" val="3921914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latin typeface="Times" pitchFamily="2" charset="0"/>
              </a:rPr>
              <a:t>Sonorqube</a:t>
            </a:r>
            <a:r>
              <a:rPr lang="zh-CN" altLang="en-US" dirty="0">
                <a:latin typeface="Times" pitchFamily="2" charset="0"/>
              </a:rPr>
              <a:t> </a:t>
            </a:r>
            <a:r>
              <a:rPr lang="en-US" altLang="zh-CN" dirty="0">
                <a:latin typeface="Times" pitchFamily="2" charset="0"/>
              </a:rPr>
              <a:t>is</a:t>
            </a:r>
            <a:r>
              <a:rPr lang="zh-CN" altLang="en-US" dirty="0">
                <a:latin typeface="Times" pitchFamily="2" charset="0"/>
              </a:rPr>
              <a:t> </a:t>
            </a:r>
            <a:r>
              <a:rPr lang="en-US" altLang="zh-CN" dirty="0">
                <a:latin typeface="Times" pitchFamily="2" charset="0"/>
              </a:rPr>
              <a:t>an</a:t>
            </a:r>
            <a:r>
              <a:rPr lang="zh-CN" altLang="en-US" dirty="0">
                <a:latin typeface="Times" pitchFamily="2" charset="0"/>
              </a:rPr>
              <a:t> </a:t>
            </a:r>
            <a:r>
              <a:rPr lang="en-US" altLang="zh-CN" dirty="0">
                <a:latin typeface="Times" pitchFamily="2" charset="0"/>
              </a:rPr>
              <a:t>on-promise  analysis tool and you need to use the </a:t>
            </a:r>
            <a:r>
              <a:rPr lang="en-US" altLang="zh-CN" dirty="0" err="1">
                <a:latin typeface="Times" pitchFamily="2" charset="0"/>
              </a:rPr>
              <a:t>sonorscanner</a:t>
            </a:r>
            <a:r>
              <a:rPr lang="en-US" altLang="zh-CN" dirty="0">
                <a:latin typeface="Times" pitchFamily="2" charset="0"/>
              </a:rPr>
              <a:t> to scan your code into it. </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18</a:t>
            </a:fld>
            <a:endParaRPr lang="zh-CN" altLang="en-US"/>
          </a:p>
        </p:txBody>
      </p:sp>
    </p:spTree>
    <p:extLst>
      <p:ext uri="{BB962C8B-B14F-4D97-AF65-F5344CB8AC3E}">
        <p14:creationId xmlns:p14="http://schemas.microsoft.com/office/powerpoint/2010/main" val="29315908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Sonorqube</a:t>
            </a:r>
            <a:r>
              <a:rPr lang="zh-CN" altLang="en-US" dirty="0"/>
              <a:t> </a:t>
            </a:r>
            <a:r>
              <a:rPr lang="en-US" altLang="zh-CN" dirty="0"/>
              <a:t>requires</a:t>
            </a:r>
            <a:r>
              <a:rPr lang="zh-CN" altLang="en-US" dirty="0"/>
              <a:t> </a:t>
            </a:r>
            <a:r>
              <a:rPr lang="en-US" altLang="zh-CN" dirty="0"/>
              <a:t>JDK version 11.(Note</a:t>
            </a:r>
            <a:r>
              <a:rPr lang="zh-CN" altLang="en-US" dirty="0"/>
              <a:t> </a:t>
            </a:r>
            <a:r>
              <a:rPr lang="en-US" altLang="zh-CN" dirty="0"/>
              <a:t>that</a:t>
            </a:r>
            <a:r>
              <a:rPr lang="zh-CN" altLang="en-US" dirty="0"/>
              <a:t> </a:t>
            </a:r>
            <a:r>
              <a:rPr lang="en-US" altLang="zh-CN" dirty="0"/>
              <a:t>only</a:t>
            </a:r>
            <a:r>
              <a:rPr lang="zh-CN" altLang="en-US" dirty="0"/>
              <a:t> </a:t>
            </a:r>
            <a:r>
              <a:rPr lang="en-US" altLang="zh-CN" dirty="0"/>
              <a:t>JDK11</a:t>
            </a:r>
            <a:r>
              <a:rPr lang="zh-CN" altLang="en-US" dirty="0"/>
              <a:t> </a:t>
            </a:r>
            <a:r>
              <a:rPr lang="en-US" altLang="zh-CN" dirty="0"/>
              <a:t>is</a:t>
            </a:r>
            <a:r>
              <a:rPr lang="zh-CN" altLang="en-US" dirty="0"/>
              <a:t> </a:t>
            </a:r>
            <a:r>
              <a:rPr lang="en-US" altLang="zh-CN" dirty="0"/>
              <a:t>supported).So</a:t>
            </a:r>
            <a:r>
              <a:rPr lang="zh-CN" altLang="en-US" dirty="0"/>
              <a:t> </a:t>
            </a:r>
            <a:r>
              <a:rPr lang="en-US" altLang="zh-CN" dirty="0"/>
              <a:t>if you have other </a:t>
            </a:r>
            <a:r>
              <a:rPr lang="en-US" altLang="zh-CN" dirty="0" err="1"/>
              <a:t>jdk</a:t>
            </a:r>
            <a:r>
              <a:rPr lang="en-US" altLang="zh-CN" dirty="0"/>
              <a:t> versions, you may switch versions first. After configuring </a:t>
            </a:r>
            <a:r>
              <a:rPr lang="en-US" altLang="zh-CN" dirty="0" err="1"/>
              <a:t>jdk</a:t>
            </a:r>
            <a:r>
              <a:rPr lang="en-US" altLang="zh-CN" dirty="0"/>
              <a:t>, you can download the package and run the instance. The command is shown above. </a:t>
            </a:r>
            <a:r>
              <a:rPr lang="en-US" altLang="zh-CN" dirty="0" err="1"/>
              <a:t>Then,onarqube</a:t>
            </a:r>
            <a:r>
              <a:rPr lang="en-US" altLang="zh-CN" dirty="0"/>
              <a:t> can be accessed on localhost.</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19</a:t>
            </a:fld>
            <a:endParaRPr lang="zh-CN" altLang="en-US"/>
          </a:p>
        </p:txBody>
      </p:sp>
    </p:spTree>
    <p:extLst>
      <p:ext uri="{BB962C8B-B14F-4D97-AF65-F5344CB8AC3E}">
        <p14:creationId xmlns:p14="http://schemas.microsoft.com/office/powerpoint/2010/main" val="3375123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BCC932-0C1F-4C94-8B9A-3944ABBB4E30}" type="slidenum">
              <a:rPr lang="zh-CN" altLang="en-US" smtClean="0"/>
              <a:t>2</a:t>
            </a:fld>
            <a:endParaRPr lang="zh-CN" altLang="en-US"/>
          </a:p>
        </p:txBody>
      </p:sp>
    </p:spTree>
    <p:extLst>
      <p:ext uri="{BB962C8B-B14F-4D97-AF65-F5344CB8AC3E}">
        <p14:creationId xmlns:p14="http://schemas.microsoft.com/office/powerpoint/2010/main" val="1004073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Here</a:t>
            </a:r>
            <a:r>
              <a:rPr lang="zh-CN" altLang="en-US" dirty="0"/>
              <a:t> </a:t>
            </a:r>
            <a:r>
              <a:rPr lang="en-US" altLang="zh-CN" dirty="0"/>
              <a:t>is</a:t>
            </a:r>
            <a:r>
              <a:rPr lang="zh-CN" altLang="en-US" dirty="0"/>
              <a:t> </a:t>
            </a:r>
            <a:r>
              <a:rPr lang="en-US" altLang="zh-CN" dirty="0"/>
              <a:t>the main user interface of </a:t>
            </a:r>
            <a:r>
              <a:rPr lang="en-US" altLang="zh-CN" dirty="0" err="1"/>
              <a:t>sonarqube</a:t>
            </a:r>
            <a:r>
              <a:rPr lang="en-US" altLang="zh-CN" dirty="0"/>
              <a:t>.</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20</a:t>
            </a:fld>
            <a:endParaRPr lang="zh-CN" altLang="en-US"/>
          </a:p>
        </p:txBody>
      </p:sp>
    </p:spTree>
    <p:extLst>
      <p:ext uri="{BB962C8B-B14F-4D97-AF65-F5344CB8AC3E}">
        <p14:creationId xmlns:p14="http://schemas.microsoft.com/office/powerpoint/2010/main" val="34086438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And then, you need to get the </a:t>
            </a:r>
            <a:r>
              <a:rPr lang="en-US" altLang="zh-CN" dirty="0" err="1"/>
              <a:t>sonarscanner</a:t>
            </a:r>
            <a:r>
              <a:rPr lang="en-US" altLang="zh-CN" dirty="0"/>
              <a:t> to scan your code into </a:t>
            </a:r>
            <a:r>
              <a:rPr lang="en-US" altLang="zh-CN" dirty="0" err="1"/>
              <a:t>sonarqube</a:t>
            </a:r>
            <a:r>
              <a:rPr lang="en-US" altLang="zh-CN" dirty="0"/>
              <a:t>.</a:t>
            </a:r>
            <a:r>
              <a:rPr lang="zh-CN" altLang="en-US" dirty="0"/>
              <a:t> </a:t>
            </a:r>
            <a:r>
              <a:rPr lang="en-US" altLang="zh-CN" dirty="0"/>
              <a:t>Please refer to the official documentation to get </a:t>
            </a:r>
            <a:r>
              <a:rPr lang="en-US" altLang="zh-CN" dirty="0" err="1"/>
              <a:t>sonarscanner</a:t>
            </a:r>
            <a:r>
              <a:rPr lang="en-US" altLang="zh-CN" dirty="0"/>
              <a:t>.</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21</a:t>
            </a:fld>
            <a:endParaRPr lang="zh-CN" altLang="en-US"/>
          </a:p>
        </p:txBody>
      </p:sp>
    </p:spTree>
    <p:extLst>
      <p:ext uri="{BB962C8B-B14F-4D97-AF65-F5344CB8AC3E}">
        <p14:creationId xmlns:p14="http://schemas.microsoft.com/office/powerpoint/2010/main" val="41455807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Once you finished configuring </a:t>
            </a:r>
            <a:r>
              <a:rPr lang="en-US" altLang="zh-CN" dirty="0" err="1"/>
              <a:t>sonarscanner</a:t>
            </a:r>
            <a:r>
              <a:rPr lang="en-US" altLang="zh-CN" dirty="0"/>
              <a:t>, run the command to scan your project and get a result.</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22</a:t>
            </a:fld>
            <a:endParaRPr lang="zh-CN" altLang="en-US"/>
          </a:p>
        </p:txBody>
      </p:sp>
    </p:spTree>
    <p:extLst>
      <p:ext uri="{BB962C8B-B14F-4D97-AF65-F5344CB8AC3E}">
        <p14:creationId xmlns:p14="http://schemas.microsoft.com/office/powerpoint/2010/main" val="34522891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So</a:t>
            </a:r>
            <a:r>
              <a:rPr lang="zh-CN" altLang="en-US" dirty="0"/>
              <a:t> </a:t>
            </a:r>
            <a:r>
              <a:rPr lang="en-US" altLang="zh-CN" dirty="0"/>
              <a:t>the point is, how</a:t>
            </a:r>
            <a:r>
              <a:rPr lang="zh-CN" altLang="en-US" dirty="0"/>
              <a:t> </a:t>
            </a:r>
            <a:r>
              <a:rPr lang="en-US" altLang="zh-CN" dirty="0"/>
              <a:t>about</a:t>
            </a:r>
            <a:r>
              <a:rPr lang="zh-CN" altLang="en-US" dirty="0"/>
              <a:t> </a:t>
            </a:r>
            <a:r>
              <a:rPr lang="en-US" altLang="zh-CN" dirty="0"/>
              <a:t>the</a:t>
            </a:r>
            <a:r>
              <a:rPr lang="zh-CN" altLang="en-US" dirty="0"/>
              <a:t> </a:t>
            </a:r>
            <a:r>
              <a:rPr lang="en-US" altLang="zh-CN" dirty="0"/>
              <a:t>result? </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23</a:t>
            </a:fld>
            <a:endParaRPr lang="zh-CN" altLang="en-US"/>
          </a:p>
        </p:txBody>
      </p:sp>
    </p:spTree>
    <p:extLst>
      <p:ext uri="{BB962C8B-B14F-4D97-AF65-F5344CB8AC3E}">
        <p14:creationId xmlns:p14="http://schemas.microsoft.com/office/powerpoint/2010/main" val="41036378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Sonarqube</a:t>
            </a:r>
            <a:r>
              <a:rPr lang="en-US" altLang="zh-CN" dirty="0"/>
              <a:t> will analysis code In three dimensions and four rules. First, code quality, that is to say, finding bugs.  Second, security. </a:t>
            </a:r>
            <a:r>
              <a:rPr lang="en-US" altLang="zh-CN" dirty="0" err="1"/>
              <a:t>Sonorqube</a:t>
            </a:r>
            <a:r>
              <a:rPr lang="en-US" altLang="zh-CN" dirty="0"/>
              <a:t> will help you fix the vulnerabilities and latent security problems. Third, </a:t>
            </a:r>
            <a:r>
              <a:rPr lang="en-US" altLang="zh-CN" dirty="0" err="1"/>
              <a:t>snoarqube</a:t>
            </a:r>
            <a:r>
              <a:rPr lang="zh-CN" altLang="en-US" dirty="0"/>
              <a:t> </a:t>
            </a:r>
            <a:r>
              <a:rPr lang="en-US" altLang="zh-CN" dirty="0"/>
              <a:t>will</a:t>
            </a:r>
            <a:r>
              <a:rPr lang="zh-CN" altLang="en-US" dirty="0"/>
              <a:t> </a:t>
            </a:r>
            <a:r>
              <a:rPr lang="en-US" altLang="zh-CN" dirty="0"/>
              <a:t>focus</a:t>
            </a:r>
            <a:r>
              <a:rPr lang="zh-CN" altLang="en-US" dirty="0"/>
              <a:t> </a:t>
            </a:r>
            <a:r>
              <a:rPr lang="en-US" altLang="zh-CN" dirty="0"/>
              <a:t>on</a:t>
            </a:r>
            <a:r>
              <a:rPr lang="zh-CN" altLang="en-US" dirty="0"/>
              <a:t> </a:t>
            </a:r>
            <a:r>
              <a:rPr lang="en-US" altLang="zh-CN" dirty="0"/>
              <a:t>technical</a:t>
            </a:r>
            <a:r>
              <a:rPr lang="zh-CN" altLang="en-US" dirty="0"/>
              <a:t> </a:t>
            </a:r>
            <a:r>
              <a:rPr lang="en-US" altLang="zh-CN" dirty="0"/>
              <a:t>advance, which is about code smell. In</a:t>
            </a:r>
            <a:r>
              <a:rPr lang="zh-CN" altLang="en-US" dirty="0"/>
              <a:t> </a:t>
            </a:r>
            <a:r>
              <a:rPr lang="en-US" altLang="zh-CN" dirty="0" err="1"/>
              <a:t>orther</a:t>
            </a:r>
            <a:r>
              <a:rPr lang="zh-CN" altLang="en-US" dirty="0"/>
              <a:t> </a:t>
            </a:r>
            <a:r>
              <a:rPr lang="en-US" altLang="zh-CN" dirty="0"/>
              <a:t>words</a:t>
            </a:r>
            <a:r>
              <a:rPr lang="zh-CN" altLang="en-US" dirty="0"/>
              <a:t>，</a:t>
            </a:r>
            <a:r>
              <a:rPr lang="en-US" altLang="zh-CN" dirty="0"/>
              <a:t>even if your code are not wrong, </a:t>
            </a:r>
            <a:r>
              <a:rPr lang="en-US" altLang="zh-CN" dirty="0" err="1"/>
              <a:t>sonarqube</a:t>
            </a:r>
            <a:r>
              <a:rPr lang="en-US" altLang="zh-CN" dirty="0"/>
              <a:t> will reinforce its quality(</a:t>
            </a:r>
            <a:r>
              <a:rPr lang="en-US" altLang="zh-CN" dirty="0" err="1"/>
              <a:t>iwhich</a:t>
            </a:r>
            <a:r>
              <a:rPr lang="en-US" altLang="zh-CN" dirty="0"/>
              <a:t> means, maintainability or readability).</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24</a:t>
            </a:fld>
            <a:endParaRPr lang="zh-CN" altLang="en-US"/>
          </a:p>
        </p:txBody>
      </p:sp>
    </p:spTree>
    <p:extLst>
      <p:ext uri="{BB962C8B-B14F-4D97-AF65-F5344CB8AC3E}">
        <p14:creationId xmlns:p14="http://schemas.microsoft.com/office/powerpoint/2010/main" val="3612609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result will be presented as a comprehensive and visual report, which includes ratings in different rules and a general rating of the project. You can also </a:t>
            </a:r>
            <a:r>
              <a:rPr lang="en-US" altLang="zh-CN" dirty="0" err="1"/>
              <a:t>chec</a:t>
            </a:r>
            <a:r>
              <a:rPr lang="en-US" altLang="zh-CN" dirty="0"/>
              <a:t> the detail of issues. And since we have tried it, the result examples will be shown in our experiments.</a:t>
            </a:r>
          </a:p>
          <a:p>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25</a:t>
            </a:fld>
            <a:endParaRPr lang="zh-CN" altLang="en-US"/>
          </a:p>
        </p:txBody>
      </p:sp>
    </p:spTree>
    <p:extLst>
      <p:ext uri="{BB962C8B-B14F-4D97-AF65-F5344CB8AC3E}">
        <p14:creationId xmlns:p14="http://schemas.microsoft.com/office/powerpoint/2010/main" val="32712628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every rules, </a:t>
            </a:r>
            <a:r>
              <a:rPr lang="en-US" altLang="zh-CN" dirty="0" err="1"/>
              <a:t>sonarqube</a:t>
            </a:r>
            <a:r>
              <a:rPr lang="en-US" altLang="zh-CN" dirty="0"/>
              <a:t> grades the issue according to its impact and likelihood. The impact means the influence when worst things happens, while the likelihood means the probability the worst thing will happen. For</a:t>
            </a:r>
            <a:r>
              <a:rPr lang="zh-CN" altLang="en-US" dirty="0"/>
              <a:t> </a:t>
            </a:r>
            <a:r>
              <a:rPr lang="en-US" altLang="zh-CN" dirty="0"/>
              <a:t>sure, You can also adjust the severity of the problem by yourself. We</a:t>
            </a:r>
            <a:r>
              <a:rPr lang="zh-CN" altLang="en-US" dirty="0"/>
              <a:t> </a:t>
            </a:r>
            <a:r>
              <a:rPr lang="en-US" altLang="zh-CN" dirty="0"/>
              <a:t>have</a:t>
            </a:r>
            <a:r>
              <a:rPr lang="zh-CN" altLang="en-US" dirty="0"/>
              <a:t> </a:t>
            </a:r>
            <a:r>
              <a:rPr lang="en-US" altLang="zh-CN" dirty="0"/>
              <a:t>repeated</a:t>
            </a:r>
            <a:r>
              <a:rPr lang="zh-CN" altLang="en-US" dirty="0"/>
              <a:t> </a:t>
            </a:r>
            <a:r>
              <a:rPr lang="en-US" altLang="zh-CN" dirty="0"/>
              <a:t>four</a:t>
            </a:r>
            <a:r>
              <a:rPr lang="zh-CN" altLang="en-US" dirty="0"/>
              <a:t> </a:t>
            </a:r>
            <a:r>
              <a:rPr lang="en-US" altLang="zh-CN" dirty="0"/>
              <a:t>rules</a:t>
            </a:r>
            <a:r>
              <a:rPr lang="zh-CN" altLang="en-US" dirty="0"/>
              <a:t> </a:t>
            </a:r>
            <a:r>
              <a:rPr lang="en-US" altLang="zh-CN" dirty="0"/>
              <a:t>for</a:t>
            </a:r>
            <a:r>
              <a:rPr lang="zh-CN" altLang="en-US" dirty="0"/>
              <a:t> </a:t>
            </a:r>
            <a:r>
              <a:rPr lang="en-US" altLang="zh-CN" dirty="0"/>
              <a:t>many</a:t>
            </a:r>
            <a:r>
              <a:rPr lang="zh-CN" altLang="en-US" dirty="0"/>
              <a:t> </a:t>
            </a:r>
            <a:r>
              <a:rPr lang="en-US" altLang="zh-CN" dirty="0"/>
              <a:t>times</a:t>
            </a:r>
            <a:r>
              <a:rPr lang="zh-CN" altLang="en-US" dirty="0"/>
              <a:t>，</a:t>
            </a:r>
            <a:r>
              <a:rPr lang="en-US" altLang="zh-CN" dirty="0"/>
              <a:t>and then we will specifically explain each rule.</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26</a:t>
            </a:fld>
            <a:endParaRPr lang="zh-CN" altLang="en-US"/>
          </a:p>
        </p:txBody>
      </p:sp>
    </p:spTree>
    <p:extLst>
      <p:ext uri="{BB962C8B-B14F-4D97-AF65-F5344CB8AC3E}">
        <p14:creationId xmlns:p14="http://schemas.microsoft.com/office/powerpoint/2010/main" val="10911136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SonarQube Covered most of the bug types.</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27</a:t>
            </a:fld>
            <a:endParaRPr lang="zh-CN" altLang="en-US"/>
          </a:p>
        </p:txBody>
      </p:sp>
    </p:spTree>
    <p:extLst>
      <p:ext uri="{BB962C8B-B14F-4D97-AF65-F5344CB8AC3E}">
        <p14:creationId xmlns:p14="http://schemas.microsoft.com/office/powerpoint/2010/main" val="32247430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example, It’s critical not to create Random object each time, since some JDK may use the same seed every time and produce number not random.</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28</a:t>
            </a:fld>
            <a:endParaRPr lang="zh-CN" altLang="en-US"/>
          </a:p>
        </p:txBody>
      </p:sp>
    </p:spTree>
    <p:extLst>
      <p:ext uri="{BB962C8B-B14F-4D97-AF65-F5344CB8AC3E}">
        <p14:creationId xmlns:p14="http://schemas.microsoft.com/office/powerpoint/2010/main" val="16072447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29</a:t>
            </a:fld>
            <a:endParaRPr lang="zh-CN" altLang="en-US"/>
          </a:p>
        </p:txBody>
      </p:sp>
    </p:spTree>
    <p:extLst>
      <p:ext uri="{BB962C8B-B14F-4D97-AF65-F5344CB8AC3E}">
        <p14:creationId xmlns:p14="http://schemas.microsoft.com/office/powerpoint/2010/main" val="255852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Firstly,</a:t>
            </a:r>
            <a:r>
              <a:rPr lang="zh-CN" altLang="en-US" dirty="0"/>
              <a:t> </a:t>
            </a:r>
            <a:r>
              <a:rPr lang="en-US" altLang="zh-CN" dirty="0"/>
              <a:t>let’s</a:t>
            </a:r>
            <a:r>
              <a:rPr lang="zh-CN" altLang="en-US" dirty="0"/>
              <a:t> </a:t>
            </a:r>
            <a:r>
              <a:rPr lang="en-US" altLang="zh-CN" dirty="0"/>
              <a:t>see</a:t>
            </a:r>
            <a:r>
              <a:rPr lang="zh-CN" altLang="en-US" dirty="0"/>
              <a:t> </a:t>
            </a:r>
            <a:r>
              <a:rPr lang="en-US" altLang="zh-CN" dirty="0"/>
              <a:t>where</a:t>
            </a:r>
            <a:r>
              <a:rPr lang="zh-CN" altLang="en-US" dirty="0"/>
              <a:t> </a:t>
            </a:r>
            <a:r>
              <a:rPr lang="en-US" altLang="zh-CN" dirty="0"/>
              <a:t>and</a:t>
            </a:r>
            <a:r>
              <a:rPr lang="zh-CN" altLang="en-US" dirty="0"/>
              <a:t> </a:t>
            </a:r>
            <a:r>
              <a:rPr lang="en-US" altLang="zh-CN" dirty="0"/>
              <a:t>how</a:t>
            </a:r>
            <a:r>
              <a:rPr lang="zh-CN" altLang="en-US" dirty="0"/>
              <a:t> </a:t>
            </a:r>
            <a:r>
              <a:rPr lang="en-US" altLang="zh-CN" dirty="0"/>
              <a:t>does</a:t>
            </a:r>
            <a:r>
              <a:rPr lang="zh-CN" altLang="en-US" dirty="0"/>
              <a:t> </a:t>
            </a:r>
            <a:r>
              <a:rPr lang="en-US" altLang="zh-CN" dirty="0"/>
              <a:t>SonarQube</a:t>
            </a:r>
            <a:r>
              <a:rPr lang="zh-CN" altLang="en-US" dirty="0"/>
              <a:t> </a:t>
            </a:r>
            <a:r>
              <a:rPr lang="en-US" altLang="zh-CN" dirty="0"/>
              <a:t>come</a:t>
            </a:r>
            <a:r>
              <a:rPr lang="zh-CN" altLang="en-US" dirty="0"/>
              <a:t> </a:t>
            </a:r>
            <a:r>
              <a:rPr lang="en-US" altLang="zh-CN" dirty="0"/>
              <a:t>from?</a:t>
            </a:r>
          </a:p>
          <a:p>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3</a:t>
            </a:fld>
            <a:endParaRPr lang="zh-CN" altLang="en-US"/>
          </a:p>
        </p:txBody>
      </p:sp>
    </p:spTree>
    <p:extLst>
      <p:ext uri="{BB962C8B-B14F-4D97-AF65-F5344CB8AC3E}">
        <p14:creationId xmlns:p14="http://schemas.microsoft.com/office/powerpoint/2010/main" val="12447461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OK,First,let’s</a:t>
            </a:r>
            <a:r>
              <a:rPr lang="zh-CN" altLang="en-US" dirty="0"/>
              <a:t> </a:t>
            </a:r>
            <a:r>
              <a:rPr lang="en-US" altLang="zh-CN" dirty="0"/>
              <a:t>see</a:t>
            </a:r>
            <a:r>
              <a:rPr lang="zh-CN" altLang="en-US" dirty="0"/>
              <a:t> </a:t>
            </a:r>
            <a:r>
              <a:rPr lang="en-US" altLang="zh-CN" dirty="0"/>
              <a:t>the</a:t>
            </a:r>
            <a:r>
              <a:rPr lang="zh-CN" altLang="en-US" dirty="0"/>
              <a:t> </a:t>
            </a:r>
            <a:r>
              <a:rPr lang="en-US" altLang="zh-CN" dirty="0"/>
              <a:t>vulnerability</a:t>
            </a:r>
          </a:p>
          <a:p>
            <a:r>
              <a:rPr lang="en-US" altLang="zh-CN" dirty="0"/>
              <a:t>What</a:t>
            </a:r>
            <a:r>
              <a:rPr lang="zh-CN" altLang="en-US" dirty="0"/>
              <a:t> </a:t>
            </a:r>
            <a:r>
              <a:rPr lang="en-US" altLang="zh-CN" dirty="0"/>
              <a:t>is</a:t>
            </a:r>
            <a:r>
              <a:rPr lang="zh-CN" altLang="en-US" dirty="0"/>
              <a:t> </a:t>
            </a:r>
            <a:r>
              <a:rPr lang="en-US" altLang="zh-CN" dirty="0" err="1"/>
              <a:t>vulnerability?the</a:t>
            </a:r>
            <a:r>
              <a:rPr lang="zh-CN" altLang="en-US" dirty="0"/>
              <a:t> </a:t>
            </a:r>
            <a:r>
              <a:rPr lang="en-US" altLang="zh-CN" dirty="0"/>
              <a:t>explanation</a:t>
            </a:r>
            <a:r>
              <a:rPr lang="zh-CN" altLang="en-US" dirty="0"/>
              <a:t> </a:t>
            </a:r>
            <a:r>
              <a:rPr lang="en-US" altLang="zh-CN" dirty="0"/>
              <a:t>from</a:t>
            </a:r>
            <a:r>
              <a:rPr lang="zh-CN" altLang="en-US" dirty="0"/>
              <a:t> </a:t>
            </a:r>
            <a:r>
              <a:rPr lang="en-US" altLang="zh-CN" dirty="0"/>
              <a:t>the</a:t>
            </a:r>
            <a:r>
              <a:rPr lang="zh-CN" altLang="en-US" dirty="0"/>
              <a:t> </a:t>
            </a:r>
            <a:r>
              <a:rPr lang="en-US" altLang="zh-CN" dirty="0" err="1"/>
              <a:t>owasp</a:t>
            </a:r>
            <a:r>
              <a:rPr lang="zh-CN" altLang="en-US" dirty="0"/>
              <a:t> </a:t>
            </a:r>
            <a:r>
              <a:rPr lang="en-US" altLang="zh-CN" dirty="0"/>
              <a:t>tells</a:t>
            </a:r>
            <a:r>
              <a:rPr lang="zh-CN" altLang="en-US" dirty="0"/>
              <a:t> </a:t>
            </a:r>
            <a:r>
              <a:rPr lang="en-US" altLang="zh-CN" dirty="0"/>
              <a:t>us</a:t>
            </a:r>
            <a:r>
              <a:rPr lang="zh-CN" altLang="en-US" dirty="0"/>
              <a:t> </a:t>
            </a:r>
            <a:r>
              <a:rPr lang="en-US" altLang="zh-CN" dirty="0"/>
              <a:t>that</a:t>
            </a:r>
            <a:r>
              <a:rPr lang="zh-CN" altLang="en-US" dirty="0"/>
              <a:t> </a:t>
            </a:r>
            <a:r>
              <a:rPr lang="en" altLang="zh-CN" dirty="0">
                <a:latin typeface="Avenir Book" panose="02000503020000020003" pitchFamily="2" charset="0"/>
              </a:rPr>
              <a:t>A vulnerability is a hole or a weakness in the application, which can be a design flaw or an implementation bug, that allows an attacker to cause harm to the stakeholders of an application. </a:t>
            </a:r>
          </a:p>
          <a:p>
            <a:r>
              <a:rPr lang="en-US" altLang="zh-CN" dirty="0">
                <a:latin typeface="Avenir Book" panose="02000503020000020003" pitchFamily="2" charset="0"/>
              </a:rPr>
              <a:t>For</a:t>
            </a:r>
            <a:r>
              <a:rPr lang="zh-CN" altLang="en-US" dirty="0">
                <a:latin typeface="Avenir Book" panose="02000503020000020003" pitchFamily="2" charset="0"/>
              </a:rPr>
              <a:t> </a:t>
            </a:r>
            <a:r>
              <a:rPr lang="en-US" altLang="zh-CN" dirty="0">
                <a:latin typeface="Avenir Book" panose="02000503020000020003" pitchFamily="2" charset="0"/>
              </a:rPr>
              <a:t>example</a:t>
            </a:r>
            <a:r>
              <a:rPr lang="zh-CN" altLang="en-US" dirty="0">
                <a:latin typeface="Avenir Book" panose="02000503020000020003" pitchFamily="2" charset="0"/>
              </a:rPr>
              <a:t> </a:t>
            </a:r>
            <a:r>
              <a:rPr lang="en-US" altLang="zh-CN" dirty="0">
                <a:latin typeface="Avenir Book" panose="02000503020000020003" pitchFamily="2" charset="0"/>
              </a:rPr>
              <a:t>the</a:t>
            </a:r>
            <a:r>
              <a:rPr lang="zh-CN" altLang="en-US" dirty="0">
                <a:latin typeface="Avenir Book" panose="02000503020000020003" pitchFamily="2" charset="0"/>
              </a:rPr>
              <a:t> </a:t>
            </a:r>
            <a:r>
              <a:rPr lang="en-US" altLang="zh-CN" dirty="0">
                <a:latin typeface="Avenir Book" panose="02000503020000020003" pitchFamily="2" charset="0"/>
              </a:rPr>
              <a:t>loaf</a:t>
            </a:r>
            <a:r>
              <a:rPr lang="zh-CN" altLang="en-US" dirty="0">
                <a:latin typeface="Avenir Book" panose="02000503020000020003" pitchFamily="2" charset="0"/>
              </a:rPr>
              <a:t> </a:t>
            </a:r>
            <a:r>
              <a:rPr lang="en-US" altLang="zh-CN" dirty="0">
                <a:latin typeface="Avenir Book" panose="02000503020000020003" pitchFamily="2" charset="0"/>
              </a:rPr>
              <a:t>the</a:t>
            </a:r>
            <a:r>
              <a:rPr lang="zh-CN" altLang="en-US" dirty="0">
                <a:latin typeface="Avenir Book" panose="02000503020000020003" pitchFamily="2" charset="0"/>
              </a:rPr>
              <a:t> </a:t>
            </a:r>
            <a:r>
              <a:rPr lang="en-US" altLang="zh-CN" dirty="0">
                <a:latin typeface="Avenir Book" panose="02000503020000020003" pitchFamily="2" charset="0"/>
              </a:rPr>
              <a:t>input</a:t>
            </a:r>
            <a:r>
              <a:rPr lang="zh-CN" altLang="en-US" dirty="0">
                <a:latin typeface="Avenir Book" panose="02000503020000020003" pitchFamily="2" charset="0"/>
              </a:rPr>
              <a:t> </a:t>
            </a:r>
            <a:r>
              <a:rPr lang="en-US" altLang="zh-CN" dirty="0">
                <a:latin typeface="Avenir Book" panose="02000503020000020003" pitchFamily="2" charset="0"/>
              </a:rPr>
              <a:t>validation</a:t>
            </a:r>
            <a:r>
              <a:rPr lang="zh-CN" altLang="en-US" dirty="0">
                <a:latin typeface="Avenir Book" panose="02000503020000020003" pitchFamily="2" charset="0"/>
              </a:rPr>
              <a:t> </a:t>
            </a:r>
            <a:r>
              <a:rPr lang="en-US" altLang="zh-CN" dirty="0">
                <a:latin typeface="Avenir Book" panose="02000503020000020003" pitchFamily="2" charset="0"/>
              </a:rPr>
              <a:t>on</a:t>
            </a:r>
            <a:r>
              <a:rPr lang="zh-CN" altLang="en-US" dirty="0">
                <a:latin typeface="Avenir Book" panose="02000503020000020003" pitchFamily="2" charset="0"/>
              </a:rPr>
              <a:t> </a:t>
            </a:r>
            <a:r>
              <a:rPr lang="en-US" altLang="zh-CN" dirty="0">
                <a:latin typeface="Avenir Book" panose="02000503020000020003" pitchFamily="2" charset="0"/>
              </a:rPr>
              <a:t>user</a:t>
            </a:r>
            <a:r>
              <a:rPr lang="zh-CN" altLang="en-US" dirty="0">
                <a:latin typeface="Avenir Book" panose="02000503020000020003" pitchFamily="2" charset="0"/>
              </a:rPr>
              <a:t> </a:t>
            </a:r>
            <a:r>
              <a:rPr lang="en-US" altLang="zh-CN" dirty="0">
                <a:latin typeface="Avenir Book" panose="02000503020000020003" pitchFamily="2" charset="0"/>
              </a:rPr>
              <a:t>input.</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30</a:t>
            </a:fld>
            <a:endParaRPr lang="zh-CN" altLang="en-US"/>
          </a:p>
        </p:txBody>
      </p:sp>
    </p:spTree>
    <p:extLst>
      <p:ext uri="{BB962C8B-B14F-4D97-AF65-F5344CB8AC3E}">
        <p14:creationId xmlns:p14="http://schemas.microsoft.com/office/powerpoint/2010/main" val="29244975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OK,lets</a:t>
            </a:r>
            <a:r>
              <a:rPr lang="zh-CN" altLang="en-US" dirty="0"/>
              <a:t> </a:t>
            </a:r>
            <a:r>
              <a:rPr lang="en-US" altLang="zh-CN" dirty="0"/>
              <a:t>see</a:t>
            </a:r>
            <a:r>
              <a:rPr lang="zh-CN" altLang="en-US" dirty="0"/>
              <a:t> </a:t>
            </a:r>
            <a:r>
              <a:rPr lang="en-US" altLang="zh-CN" dirty="0"/>
              <a:t>an</a:t>
            </a:r>
            <a:r>
              <a:rPr lang="zh-CN" altLang="en-US" dirty="0"/>
              <a:t> </a:t>
            </a:r>
            <a:r>
              <a:rPr lang="en-US" altLang="zh-CN" dirty="0"/>
              <a:t>example.</a:t>
            </a:r>
            <a:r>
              <a:rPr lang="en-US" altLang="zh-CN" sz="1800" dirty="0">
                <a:solidFill>
                  <a:schemeClr val="tx1">
                    <a:lumMod val="85000"/>
                    <a:lumOff val="15000"/>
                  </a:schemeClr>
                </a:solidFill>
                <a:latin typeface="Futura Medium" panose="020B0602020204020303" pitchFamily="34" charset="-79"/>
                <a:cs typeface="Futura Medium" panose="020B0602020204020303" pitchFamily="34" charset="-79"/>
                <a:sym typeface="+mn-lt"/>
              </a:rPr>
              <a:t> Examples:</a:t>
            </a:r>
            <a:r>
              <a:rPr lang="zh-CN" altLang="en-US" sz="1800" b="1" dirty="0">
                <a:latin typeface="FUTURA MEDIUM" panose="020B0602020204020303" pitchFamily="34" charset="-79"/>
                <a:cs typeface="FUTURA MEDIUM" panose="020B0602020204020303" pitchFamily="34" charset="-79"/>
              </a:rPr>
              <a:t> </a:t>
            </a:r>
            <a:r>
              <a:rPr lang="en" altLang="zh-CN" b="1" dirty="0">
                <a:latin typeface="FUTURA MEDIUM" panose="020B0602020204020303" pitchFamily="34" charset="-79"/>
                <a:cs typeface="FUTURA MEDIUM" panose="020B0602020204020303" pitchFamily="34" charset="-79"/>
              </a:rPr>
              <a:t>“</a:t>
            </a:r>
            <a:r>
              <a:rPr lang="en" altLang="zh-CN" b="1" dirty="0" err="1">
                <a:latin typeface="FUTURA MEDIUM" panose="020B0602020204020303" pitchFamily="34" charset="-79"/>
                <a:cs typeface="FUTURA MEDIUM" panose="020B0602020204020303" pitchFamily="34" charset="-79"/>
              </a:rPr>
              <a:t>scanf</a:t>
            </a:r>
            <a:r>
              <a:rPr lang="en" altLang="zh-CN" b="1" dirty="0">
                <a:latin typeface="FUTURA MEDIUM" panose="020B0602020204020303" pitchFamily="34" charset="-79"/>
                <a:cs typeface="FUTURA MEDIUM" panose="020B0602020204020303" pitchFamily="34" charset="-79"/>
              </a:rPr>
              <a:t>()” and “</a:t>
            </a:r>
            <a:r>
              <a:rPr lang="en" altLang="zh-CN" b="1" dirty="0" err="1">
                <a:latin typeface="FUTURA MEDIUM" panose="020B0602020204020303" pitchFamily="34" charset="-79"/>
                <a:cs typeface="FUTURA MEDIUM" panose="020B0602020204020303" pitchFamily="34" charset="-79"/>
              </a:rPr>
              <a:t>fscanf</a:t>
            </a:r>
            <a:r>
              <a:rPr lang="en" altLang="zh-CN" b="1" dirty="0">
                <a:latin typeface="FUTURA MEDIUM" panose="020B0602020204020303" pitchFamily="34" charset="-79"/>
                <a:cs typeface="FUTURA MEDIUM" panose="020B0602020204020303" pitchFamily="34" charset="-79"/>
              </a:rPr>
              <a:t>()” format strings should specify a field width for the “%s” string placeholder</a:t>
            </a:r>
            <a:r>
              <a:rPr lang="zh-CN" altLang="en-US" b="1" dirty="0">
                <a:latin typeface="FUTURA MEDIUM" panose="020B0602020204020303" pitchFamily="34" charset="-79"/>
                <a:cs typeface="FUTURA MEDIUM" panose="020B0602020204020303" pitchFamily="34" charset="-79"/>
              </a:rPr>
              <a:t>。</a:t>
            </a:r>
            <a:r>
              <a:rPr lang="en" altLang="zh-CN" b="1" dirty="0">
                <a:latin typeface="FUTURA MEDIUM" panose="020B0602020204020303" pitchFamily="34" charset="-79"/>
                <a:cs typeface="FUTURA MEDIUM" panose="020B0602020204020303" pitchFamily="34" charset="-79"/>
              </a:rPr>
              <a:t>By default, there is no restriction on the length of that word, and the developer is required to pass a sufficiently large buffer for storing it.</a:t>
            </a:r>
            <a:r>
              <a:rPr lang="zh-CN" altLang="en-US" b="1" dirty="0">
                <a:latin typeface="FUTURA MEDIUM" panose="020B0602020204020303" pitchFamily="34" charset="-79"/>
                <a:cs typeface="FUTURA MEDIUM" panose="020B0602020204020303" pitchFamily="34" charset="-79"/>
              </a:rPr>
              <a:t> </a:t>
            </a:r>
            <a:r>
              <a:rPr lang="en-US" altLang="zh-CN" b="1" dirty="0">
                <a:latin typeface="FUTURA MEDIUM" panose="020B0602020204020303" pitchFamily="34" charset="-79"/>
                <a:cs typeface="FUTURA MEDIUM" panose="020B0602020204020303" pitchFamily="34" charset="-79"/>
              </a:rPr>
              <a:t>But</a:t>
            </a:r>
            <a:r>
              <a:rPr lang="zh-CN" altLang="en-US" b="1" dirty="0">
                <a:latin typeface="FUTURA MEDIUM" panose="020B0602020204020303" pitchFamily="34" charset="-79"/>
                <a:cs typeface="FUTURA MEDIUM" panose="020B0602020204020303" pitchFamily="34" charset="-79"/>
              </a:rPr>
              <a:t> </a:t>
            </a:r>
            <a:r>
              <a:rPr lang="en" altLang="zh-CN" sz="1200" dirty="0">
                <a:latin typeface="Avenir Book" panose="02000503020000020003" pitchFamily="2" charset="0"/>
              </a:rPr>
              <a:t>No matter how large the buffer is, there will always be a longer word.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Avenir Book" panose="02000503020000020003" pitchFamily="2" charset="0"/>
              </a:rPr>
              <a:t>The</a:t>
            </a:r>
            <a:r>
              <a:rPr lang="zh-CN" altLang="en-US" sz="1200" dirty="0">
                <a:latin typeface="Avenir Book" panose="02000503020000020003" pitchFamily="2" charset="0"/>
              </a:rPr>
              <a:t> </a:t>
            </a:r>
            <a:r>
              <a:rPr lang="en-US" altLang="zh-CN" sz="1200" dirty="0">
                <a:latin typeface="Avenir Book" panose="02000503020000020003" pitchFamily="2" charset="0"/>
              </a:rPr>
              <a:t>Noncompliant</a:t>
            </a:r>
            <a:r>
              <a:rPr lang="zh-CN" altLang="en-US" sz="1200" dirty="0">
                <a:latin typeface="Avenir Book" panose="02000503020000020003" pitchFamily="2" charset="0"/>
              </a:rPr>
              <a:t> </a:t>
            </a:r>
            <a:r>
              <a:rPr lang="en-US" altLang="zh-CN" sz="1200" dirty="0">
                <a:latin typeface="Avenir Book" panose="02000503020000020003" pitchFamily="2" charset="0"/>
              </a:rPr>
              <a:t>code</a:t>
            </a:r>
            <a:r>
              <a:rPr lang="zh-CN" altLang="en-US" sz="1200" dirty="0">
                <a:latin typeface="Avenir Book" panose="02000503020000020003" pitchFamily="2" charset="0"/>
              </a:rPr>
              <a:t> </a:t>
            </a:r>
            <a:r>
              <a:rPr lang="en-US" altLang="zh-CN" sz="1200" dirty="0">
                <a:latin typeface="Avenir Book" panose="02000503020000020003" pitchFamily="2" charset="0"/>
              </a:rPr>
              <a:t>example</a:t>
            </a:r>
            <a:r>
              <a:rPr lang="zh-CN" altLang="en-US" sz="1200" dirty="0">
                <a:latin typeface="Avenir Book" panose="02000503020000020003" pitchFamily="2" charset="0"/>
              </a:rPr>
              <a:t> </a:t>
            </a:r>
            <a:r>
              <a:rPr lang="en-US" altLang="zh-CN" sz="1200" dirty="0">
                <a:latin typeface="Avenir Book" panose="02000503020000020003" pitchFamily="2" charset="0"/>
              </a:rPr>
              <a:t>here</a:t>
            </a:r>
            <a:r>
              <a:rPr lang="zh-CN" altLang="en-US" sz="1200" dirty="0">
                <a:latin typeface="Avenir Book" panose="02000503020000020003" pitchFamily="2" charset="0"/>
              </a:rPr>
              <a:t> </a:t>
            </a:r>
            <a:r>
              <a:rPr lang="en-US" altLang="zh-CN" sz="1200" dirty="0">
                <a:latin typeface="Avenir Book" panose="02000503020000020003" pitchFamily="2" charset="0"/>
              </a:rPr>
              <a:t>shows</a:t>
            </a:r>
            <a:r>
              <a:rPr lang="zh-CN" altLang="en-US" sz="1200" dirty="0">
                <a:latin typeface="Avenir Book" panose="02000503020000020003" pitchFamily="2" charset="0"/>
              </a:rPr>
              <a:t> </a:t>
            </a:r>
            <a:r>
              <a:rPr lang="en-US" altLang="zh-CN" sz="1200" dirty="0">
                <a:latin typeface="Avenir Book" panose="02000503020000020003" pitchFamily="2" charset="0"/>
              </a:rPr>
              <a:t>us</a:t>
            </a:r>
            <a:r>
              <a:rPr lang="zh-CN" altLang="en-US" sz="1200" dirty="0">
                <a:latin typeface="Avenir Book" panose="02000503020000020003" pitchFamily="2" charset="0"/>
              </a:rPr>
              <a:t> </a:t>
            </a:r>
            <a:r>
              <a:rPr lang="en-US" altLang="zh-CN" sz="1200" dirty="0">
                <a:latin typeface="Avenir Book" panose="02000503020000020003" pitchFamily="2" charset="0"/>
              </a:rPr>
              <a:t>the</a:t>
            </a:r>
            <a:r>
              <a:rPr lang="zh-CN" altLang="en-US" sz="1200" dirty="0">
                <a:latin typeface="Avenir Book" panose="02000503020000020003" pitchFamily="2" charset="0"/>
              </a:rPr>
              <a:t> </a:t>
            </a:r>
            <a:r>
              <a:rPr lang="en-US" altLang="zh-CN" sz="1200" dirty="0" err="1">
                <a:latin typeface="Avenir Book" panose="02000503020000020003" pitchFamily="2" charset="0"/>
              </a:rPr>
              <a:t>scanf</a:t>
            </a:r>
            <a:r>
              <a:rPr lang="zh-CN" altLang="en-US" sz="1200" dirty="0">
                <a:latin typeface="Avenir Book" panose="02000503020000020003" pitchFamily="2" charset="0"/>
              </a:rPr>
              <a:t> </a:t>
            </a:r>
            <a:r>
              <a:rPr lang="en-US" altLang="zh-CN" sz="1200" dirty="0">
                <a:latin typeface="Avenir Book" panose="02000503020000020003" pitchFamily="2" charset="0"/>
              </a:rPr>
              <a:t>without</a:t>
            </a:r>
            <a:r>
              <a:rPr lang="zh-CN" altLang="en-US" sz="1200" dirty="0">
                <a:latin typeface="Avenir Book" panose="02000503020000020003" pitchFamily="2" charset="0"/>
              </a:rPr>
              <a:t> </a:t>
            </a:r>
            <a:r>
              <a:rPr lang="en-US" altLang="zh-CN" sz="1200" dirty="0">
                <a:latin typeface="Avenir Book" panose="02000503020000020003" pitchFamily="2" charset="0"/>
              </a:rPr>
              <a:t>the</a:t>
            </a:r>
            <a:r>
              <a:rPr lang="zh-CN" altLang="en-US" sz="1200" dirty="0">
                <a:latin typeface="Avenir Book" panose="02000503020000020003" pitchFamily="2" charset="0"/>
              </a:rPr>
              <a:t> </a:t>
            </a:r>
            <a:r>
              <a:rPr lang="en-US" altLang="zh-CN" sz="1200" dirty="0">
                <a:latin typeface="Avenir Book" panose="02000503020000020003" pitchFamily="2" charset="0"/>
              </a:rPr>
              <a:t>field</a:t>
            </a:r>
            <a:r>
              <a:rPr lang="zh-CN" altLang="en-US" sz="1200" dirty="0">
                <a:latin typeface="Avenir Book" panose="02000503020000020003" pitchFamily="2" charset="0"/>
              </a:rPr>
              <a:t> </a:t>
            </a:r>
            <a:r>
              <a:rPr lang="en-US" altLang="zh-CN" sz="1200" dirty="0">
                <a:latin typeface="Avenir Book" panose="02000503020000020003" pitchFamily="2" charset="0"/>
              </a:rPr>
              <a:t>width</a:t>
            </a:r>
            <a:r>
              <a:rPr lang="zh-CN" altLang="en-US" sz="1200" dirty="0">
                <a:latin typeface="Avenir Book" panose="02000503020000020003" pitchFamily="2" charset="0"/>
              </a:rPr>
              <a:t> </a:t>
            </a:r>
            <a:r>
              <a:rPr lang="en-US" altLang="zh-CN" sz="1200" dirty="0" err="1">
                <a:latin typeface="Avenir Book" panose="02000503020000020003" pitchFamily="2" charset="0"/>
              </a:rPr>
              <a:t>specifier.so</a:t>
            </a:r>
            <a:r>
              <a:rPr lang="zh-CN" altLang="en-US" sz="1200" dirty="0">
                <a:latin typeface="Avenir Book" panose="02000503020000020003" pitchFamily="2" charset="0"/>
              </a:rPr>
              <a:t> </a:t>
            </a:r>
            <a:r>
              <a:rPr lang="en-US" altLang="zh-CN" sz="1200" dirty="0">
                <a:latin typeface="Avenir Book" panose="02000503020000020003" pitchFamily="2" charset="0"/>
              </a:rPr>
              <a:t>it</a:t>
            </a:r>
            <a:r>
              <a:rPr lang="zh-CN" altLang="en-US" sz="1200" dirty="0">
                <a:latin typeface="Avenir Book" panose="02000503020000020003" pitchFamily="2" charset="0"/>
              </a:rPr>
              <a:t> </a:t>
            </a:r>
            <a:r>
              <a:rPr lang="en-US" altLang="zh-CN" sz="1200" dirty="0">
                <a:latin typeface="Avenir Book" panose="02000503020000020003" pitchFamily="2" charset="0"/>
              </a:rPr>
              <a:t>will</a:t>
            </a:r>
            <a:r>
              <a:rPr lang="zh-CN" altLang="en-US" sz="1200" dirty="0">
                <a:latin typeface="Avenir Book" panose="02000503020000020003" pitchFamily="2" charset="0"/>
              </a:rPr>
              <a:t> </a:t>
            </a:r>
            <a:r>
              <a:rPr lang="en-US" altLang="zh-CN" sz="1200" dirty="0" err="1">
                <a:latin typeface="Avenir Book" panose="02000503020000020003" pitchFamily="2" charset="0"/>
              </a:rPr>
              <a:t>overfow</a:t>
            </a:r>
            <a:r>
              <a:rPr lang="zh-CN" altLang="en-US" sz="1200" dirty="0">
                <a:latin typeface="Avenir Book" panose="02000503020000020003" pitchFamily="2" charset="0"/>
              </a:rPr>
              <a:t> </a:t>
            </a:r>
            <a:r>
              <a:rPr lang="en-US" altLang="zh-CN" sz="1200" dirty="0">
                <a:latin typeface="Avenir Book" panose="02000503020000020003" pitchFamily="2" charset="0"/>
              </a:rPr>
              <a:t>when</a:t>
            </a:r>
            <a:r>
              <a:rPr lang="zh-CN" altLang="en-US" sz="1200" dirty="0">
                <a:latin typeface="Avenir Book" panose="02000503020000020003" pitchFamily="2" charset="0"/>
              </a:rPr>
              <a:t> </a:t>
            </a:r>
            <a:r>
              <a:rPr lang="en-US" altLang="zh-CN" sz="1200" dirty="0">
                <a:latin typeface="Avenir Book" panose="02000503020000020003" pitchFamily="2" charset="0"/>
              </a:rPr>
              <a:t>a</a:t>
            </a:r>
            <a:r>
              <a:rPr lang="zh-CN" altLang="en-US" sz="1200" dirty="0">
                <a:latin typeface="Avenir Book" panose="02000503020000020003" pitchFamily="2" charset="0"/>
              </a:rPr>
              <a:t> </a:t>
            </a:r>
            <a:r>
              <a:rPr lang="en-US" altLang="zh-CN" sz="1200" dirty="0">
                <a:latin typeface="Avenir Book" panose="02000503020000020003" pitchFamily="2" charset="0"/>
              </a:rPr>
              <a:t>word</a:t>
            </a:r>
            <a:r>
              <a:rPr lang="zh-CN" altLang="en-US" sz="1200" dirty="0">
                <a:latin typeface="Avenir Book" panose="02000503020000020003" pitchFamily="2" charset="0"/>
              </a:rPr>
              <a:t> </a:t>
            </a:r>
            <a:r>
              <a:rPr lang="en-US" altLang="zh-CN" sz="1200" dirty="0">
                <a:latin typeface="Avenir Book" panose="02000503020000020003" pitchFamily="2" charset="0"/>
              </a:rPr>
              <a:t>longer</a:t>
            </a:r>
            <a:r>
              <a:rPr lang="zh-CN" altLang="en-US" sz="1200" dirty="0">
                <a:latin typeface="Avenir Book" panose="02000503020000020003" pitchFamily="2" charset="0"/>
              </a:rPr>
              <a:t> </a:t>
            </a:r>
            <a:r>
              <a:rPr lang="en-US" altLang="zh-CN" sz="1200" dirty="0">
                <a:latin typeface="Avenir Book" panose="02000503020000020003" pitchFamily="2" charset="0"/>
              </a:rPr>
              <a:t>than</a:t>
            </a:r>
            <a:r>
              <a:rPr lang="zh-CN" altLang="en-US" sz="1200" dirty="0">
                <a:latin typeface="Avenir Book" panose="02000503020000020003" pitchFamily="2" charset="0"/>
              </a:rPr>
              <a:t> </a:t>
            </a:r>
            <a:r>
              <a:rPr lang="en-US" altLang="zh-CN" sz="1200" dirty="0">
                <a:latin typeface="Avenir Book" panose="02000503020000020003" pitchFamily="2" charset="0"/>
              </a:rPr>
              <a:t>9</a:t>
            </a:r>
            <a:r>
              <a:rPr lang="zh-CN" altLang="en-US" sz="1200" dirty="0">
                <a:latin typeface="Avenir Book" panose="02000503020000020003" pitchFamily="2" charset="0"/>
              </a:rPr>
              <a:t> </a:t>
            </a:r>
            <a:r>
              <a:rPr lang="en-US" altLang="zh-CN" sz="1200" dirty="0">
                <a:latin typeface="Avenir Book" panose="02000503020000020003" pitchFamily="2" charset="0"/>
              </a:rPr>
              <a:t>characters</a:t>
            </a:r>
            <a:r>
              <a:rPr lang="zh-CN" altLang="en-US" sz="1200" dirty="0">
                <a:latin typeface="Avenir Book" panose="02000503020000020003" pitchFamily="2" charset="0"/>
              </a:rPr>
              <a:t> </a:t>
            </a:r>
            <a:r>
              <a:rPr lang="en-US" altLang="zh-CN" sz="1200" dirty="0">
                <a:latin typeface="Avenir Book" panose="02000503020000020003" pitchFamily="2" charset="0"/>
              </a:rPr>
              <a:t>entered.</a:t>
            </a:r>
            <a:r>
              <a:rPr lang="zh-CN" altLang="en-US" sz="1200" dirty="0">
                <a:latin typeface="Avenir Book" panose="02000503020000020003" pitchFamily="2" charset="0"/>
              </a:rPr>
              <a:t> </a:t>
            </a:r>
            <a:r>
              <a:rPr lang="en-US" altLang="zh-CN" sz="1200" dirty="0">
                <a:latin typeface="Avenir Book" panose="02000503020000020003" pitchFamily="2" charset="0"/>
              </a:rPr>
              <a:t>And</a:t>
            </a:r>
            <a:r>
              <a:rPr lang="zh-CN" altLang="en-US" sz="1200" dirty="0">
                <a:latin typeface="Avenir Book" panose="02000503020000020003" pitchFamily="2" charset="0"/>
              </a:rPr>
              <a:t> </a:t>
            </a:r>
            <a:r>
              <a:rPr lang="en-US" altLang="zh-CN" sz="1200" dirty="0">
                <a:latin typeface="Avenir Book" panose="02000503020000020003" pitchFamily="2" charset="0"/>
              </a:rPr>
              <a:t>the</a:t>
            </a:r>
            <a:r>
              <a:rPr lang="zh-CN" altLang="en-US" sz="1200" dirty="0">
                <a:latin typeface="Avenir Book" panose="02000503020000020003" pitchFamily="2" charset="0"/>
              </a:rPr>
              <a:t> </a:t>
            </a:r>
            <a:r>
              <a:rPr lang="en-US" altLang="zh-CN" sz="1200" dirty="0">
                <a:latin typeface="Avenir Book" panose="02000503020000020003" pitchFamily="2" charset="0"/>
              </a:rPr>
              <a:t>compliant</a:t>
            </a:r>
            <a:r>
              <a:rPr lang="zh-CN" altLang="en-US" sz="1200" dirty="0">
                <a:latin typeface="Avenir Book" panose="02000503020000020003" pitchFamily="2" charset="0"/>
              </a:rPr>
              <a:t> </a:t>
            </a:r>
            <a:r>
              <a:rPr lang="en-US" altLang="zh-CN" sz="1200" dirty="0">
                <a:latin typeface="Avenir Book" panose="02000503020000020003" pitchFamily="2" charset="0"/>
              </a:rPr>
              <a:t>solution</a:t>
            </a:r>
            <a:r>
              <a:rPr lang="zh-CN" altLang="en-US" sz="1200" dirty="0">
                <a:latin typeface="Avenir Book" panose="02000503020000020003" pitchFamily="2" charset="0"/>
              </a:rPr>
              <a:t> </a:t>
            </a:r>
            <a:r>
              <a:rPr lang="en-US" altLang="zh-CN" sz="1200" dirty="0">
                <a:latin typeface="Avenir Book" panose="02000503020000020003" pitchFamily="2" charset="0"/>
              </a:rPr>
              <a:t>below</a:t>
            </a:r>
            <a:r>
              <a:rPr lang="zh-CN" altLang="en-US" sz="1200" dirty="0">
                <a:latin typeface="Avenir Book" panose="02000503020000020003" pitchFamily="2" charset="0"/>
              </a:rPr>
              <a:t> </a:t>
            </a:r>
            <a:r>
              <a:rPr lang="en-US" altLang="zh-CN" sz="1200" dirty="0">
                <a:latin typeface="Avenir Book" panose="02000503020000020003" pitchFamily="2" charset="0"/>
              </a:rPr>
              <a:t>will</a:t>
            </a:r>
            <a:r>
              <a:rPr lang="zh-CN" altLang="en-US" sz="1200" dirty="0">
                <a:latin typeface="Avenir Book" panose="02000503020000020003" pitchFamily="2" charset="0"/>
              </a:rPr>
              <a:t> </a:t>
            </a:r>
            <a:r>
              <a:rPr lang="en-US" altLang="zh-CN" sz="1200" dirty="0">
                <a:latin typeface="Avenir Book" panose="02000503020000020003" pitchFamily="2" charset="0"/>
              </a:rPr>
              <a:t>not</a:t>
            </a:r>
            <a:r>
              <a:rPr lang="zh-CN" altLang="en-US" sz="1200" dirty="0">
                <a:latin typeface="Avenir Book" panose="02000503020000020003" pitchFamily="2" charset="0"/>
              </a:rPr>
              <a:t> </a:t>
            </a:r>
            <a:r>
              <a:rPr lang="en-US" altLang="zh-CN" sz="1200" dirty="0">
                <a:latin typeface="Avenir Book" panose="02000503020000020003" pitchFamily="2" charset="0"/>
              </a:rPr>
              <a:t>overflow.</a:t>
            </a:r>
            <a:endParaRPr lang="en" altLang="zh-CN" sz="1200" dirty="0">
              <a:latin typeface="Avenir Book" panose="02000503020000020003" pitchFamily="2" charset="0"/>
            </a:endParaRPr>
          </a:p>
          <a:p>
            <a:endParaRPr lang="en" altLang="zh-CN" b="1" dirty="0">
              <a:latin typeface="FUTURA MEDIUM" panose="020B0602020204020303" pitchFamily="34" charset="-79"/>
              <a:cs typeface="FUTURA MEDIUM" panose="020B0602020204020303" pitchFamily="34" charset="-79"/>
            </a:endParaRPr>
          </a:p>
          <a:p>
            <a:endParaRPr lang="en" altLang="zh-CN" sz="1800" b="1" dirty="0"/>
          </a:p>
          <a:p>
            <a:pPr algn="r"/>
            <a:endParaRPr lang="zh-CN" altLang="en-US" sz="1400" dirty="0">
              <a:cs typeface="+mn-ea"/>
              <a:sym typeface="+mn-lt"/>
            </a:endParaRPr>
          </a:p>
          <a:p>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31</a:t>
            </a:fld>
            <a:endParaRPr lang="zh-CN" altLang="en-US"/>
          </a:p>
        </p:txBody>
      </p:sp>
    </p:spTree>
    <p:extLst>
      <p:ext uri="{BB962C8B-B14F-4D97-AF65-F5344CB8AC3E}">
        <p14:creationId xmlns:p14="http://schemas.microsoft.com/office/powerpoint/2010/main" val="3000652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a:t>
            </a:r>
            <a:r>
              <a:rPr lang="zh-CN" altLang="en-US" dirty="0"/>
              <a:t> </a:t>
            </a:r>
            <a:r>
              <a:rPr lang="en-US" altLang="zh-CN" dirty="0"/>
              <a:t>second</a:t>
            </a:r>
            <a:r>
              <a:rPr lang="zh-CN" altLang="en-US" dirty="0"/>
              <a:t> </a:t>
            </a:r>
            <a:r>
              <a:rPr lang="en-US" altLang="zh-CN" dirty="0"/>
              <a:t>example</a:t>
            </a:r>
            <a:r>
              <a:rPr lang="zh-CN" altLang="en-US" dirty="0"/>
              <a:t> </a:t>
            </a:r>
            <a:r>
              <a:rPr lang="en-US" altLang="zh-CN" dirty="0"/>
              <a:t>shows</a:t>
            </a:r>
            <a:r>
              <a:rPr lang="zh-CN" altLang="en-US" dirty="0"/>
              <a:t> </a:t>
            </a:r>
            <a:r>
              <a:rPr lang="en-US" altLang="zh-CN" dirty="0"/>
              <a:t>us</a:t>
            </a:r>
            <a:r>
              <a:rPr lang="zh-CN" altLang="en-US" dirty="0"/>
              <a:t> </a:t>
            </a:r>
            <a:r>
              <a:rPr lang="en-US" altLang="zh-CN" dirty="0"/>
              <a:t>that</a:t>
            </a:r>
            <a:r>
              <a:rPr lang="zh-CN" altLang="en-US" dirty="0"/>
              <a:t> </a:t>
            </a:r>
            <a:r>
              <a:rPr lang="en-US" altLang="zh-CN" dirty="0"/>
              <a:t>in</a:t>
            </a:r>
            <a:r>
              <a:rPr lang="zh-CN" altLang="en-US" dirty="0"/>
              <a:t> </a:t>
            </a:r>
            <a:r>
              <a:rPr lang="en-US" altLang="zh-CN" dirty="0"/>
              <a:t>SQL,</a:t>
            </a:r>
            <a:r>
              <a:rPr lang="zh-CN" altLang="en-US" dirty="0"/>
              <a:t> </a:t>
            </a:r>
            <a:r>
              <a:rPr lang="en-US" altLang="zh-CN" dirty="0"/>
              <a:t>exceptions</a:t>
            </a:r>
            <a:r>
              <a:rPr lang="zh-CN" altLang="en-US" dirty="0"/>
              <a:t> </a:t>
            </a:r>
            <a:r>
              <a:rPr lang="en-US" altLang="zh-CN" dirty="0"/>
              <a:t>should</a:t>
            </a:r>
            <a:r>
              <a:rPr lang="zh-CN" altLang="en-US" dirty="0"/>
              <a:t> </a:t>
            </a:r>
            <a:r>
              <a:rPr lang="en-US" altLang="zh-CN" dirty="0"/>
              <a:t>not</a:t>
            </a:r>
            <a:r>
              <a:rPr lang="zh-CN" altLang="en-US" dirty="0"/>
              <a:t> </a:t>
            </a:r>
            <a:r>
              <a:rPr lang="en-US" altLang="zh-CN" dirty="0"/>
              <a:t>be</a:t>
            </a:r>
            <a:r>
              <a:rPr lang="zh-CN" altLang="en-US" dirty="0"/>
              <a:t> </a:t>
            </a:r>
            <a:r>
              <a:rPr lang="en-US" altLang="zh-CN" dirty="0"/>
              <a:t>ignored.</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dirty="0">
                <a:latin typeface="Avenir Book" panose="02000503020000020003" pitchFamily="2" charset="0"/>
              </a:rPr>
              <a:t>When exceptions occur, it is usually a bad idea to simply ignore them. Instead, it is better to handle them properly, or at least to log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dirty="0">
              <a:latin typeface="Avenir Book" panose="02000503020000020003"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Avenir Book" panose="02000503020000020003" pitchFamily="2" charset="0"/>
              </a:rPr>
              <a:t>In</a:t>
            </a:r>
            <a:r>
              <a:rPr lang="zh-CN" altLang="en-US" sz="1200" dirty="0">
                <a:latin typeface="Avenir Book" panose="02000503020000020003" pitchFamily="2" charset="0"/>
              </a:rPr>
              <a:t> </a:t>
            </a:r>
            <a:r>
              <a:rPr lang="en-US" altLang="zh-CN" sz="1200" dirty="0">
                <a:latin typeface="Avenir Book" panose="02000503020000020003" pitchFamily="2" charset="0"/>
              </a:rPr>
              <a:t>the</a:t>
            </a:r>
            <a:r>
              <a:rPr lang="zh-CN" altLang="en-US" sz="1200" dirty="0">
                <a:latin typeface="Avenir Book" panose="02000503020000020003" pitchFamily="2" charset="0"/>
              </a:rPr>
              <a:t> </a:t>
            </a:r>
            <a:r>
              <a:rPr lang="en-US" altLang="zh-CN" sz="1200" dirty="0">
                <a:latin typeface="Avenir Book" panose="02000503020000020003" pitchFamily="2" charset="0"/>
              </a:rPr>
              <a:t>Noncompliant</a:t>
            </a:r>
            <a:r>
              <a:rPr lang="zh-CN" altLang="en-US" sz="1200" dirty="0">
                <a:latin typeface="Avenir Book" panose="02000503020000020003" pitchFamily="2" charset="0"/>
              </a:rPr>
              <a:t> </a:t>
            </a:r>
            <a:r>
              <a:rPr lang="en-US" altLang="zh-CN" sz="1200" dirty="0">
                <a:latin typeface="Avenir Book" panose="02000503020000020003" pitchFamily="2" charset="0"/>
              </a:rPr>
              <a:t>code</a:t>
            </a:r>
            <a:r>
              <a:rPr lang="zh-CN" altLang="en-US" sz="1200" dirty="0">
                <a:latin typeface="Avenir Book" panose="02000503020000020003" pitchFamily="2" charset="0"/>
              </a:rPr>
              <a:t> </a:t>
            </a:r>
            <a:r>
              <a:rPr lang="en-US" altLang="zh-CN" sz="1200" dirty="0">
                <a:latin typeface="Avenir Book" panose="02000503020000020003" pitchFamily="2" charset="0"/>
              </a:rPr>
              <a:t>we</a:t>
            </a:r>
            <a:r>
              <a:rPr lang="zh-CN" altLang="en-US" sz="1200" dirty="0">
                <a:latin typeface="Avenir Book" panose="02000503020000020003" pitchFamily="2" charset="0"/>
              </a:rPr>
              <a:t> </a:t>
            </a:r>
            <a:r>
              <a:rPr lang="en-US" altLang="zh-CN" sz="1200" dirty="0">
                <a:latin typeface="Avenir Book" panose="02000503020000020003" pitchFamily="2" charset="0"/>
              </a:rPr>
              <a:t>can</a:t>
            </a:r>
            <a:r>
              <a:rPr lang="zh-CN" altLang="en-US" sz="1200" dirty="0">
                <a:latin typeface="Avenir Book" panose="02000503020000020003" pitchFamily="2" charset="0"/>
              </a:rPr>
              <a:t> </a:t>
            </a:r>
            <a:r>
              <a:rPr lang="en-US" altLang="zh-CN" sz="1200" dirty="0">
                <a:latin typeface="Avenir Book" panose="02000503020000020003" pitchFamily="2" charset="0"/>
              </a:rPr>
              <a:t>see</a:t>
            </a:r>
            <a:r>
              <a:rPr lang="zh-CN" altLang="en-US" sz="1200" dirty="0">
                <a:latin typeface="Avenir Book" panose="02000503020000020003" pitchFamily="2" charset="0"/>
              </a:rPr>
              <a:t> </a:t>
            </a:r>
            <a:r>
              <a:rPr lang="en-US" altLang="zh-CN" sz="1200" dirty="0">
                <a:latin typeface="Avenir Book" panose="02000503020000020003" pitchFamily="2" charset="0"/>
              </a:rPr>
              <a:t>that</a:t>
            </a:r>
            <a:r>
              <a:rPr lang="zh-CN" altLang="en-US" sz="1200" dirty="0">
                <a:latin typeface="Avenir Book" panose="02000503020000020003" pitchFamily="2" charset="0"/>
              </a:rPr>
              <a:t> </a:t>
            </a:r>
            <a:r>
              <a:rPr lang="en-US" altLang="zh-CN" sz="1200" dirty="0">
                <a:latin typeface="Avenir Book" panose="02000503020000020003" pitchFamily="2" charset="0"/>
              </a:rPr>
              <a:t>when</a:t>
            </a:r>
            <a:r>
              <a:rPr lang="zh-CN" altLang="en-US" sz="1200" dirty="0">
                <a:latin typeface="Avenir Book" panose="02000503020000020003" pitchFamily="2" charset="0"/>
              </a:rPr>
              <a:t> </a:t>
            </a:r>
            <a:r>
              <a:rPr lang="en-US" altLang="zh-CN" sz="1200" dirty="0">
                <a:latin typeface="Avenir Book" panose="02000503020000020003" pitchFamily="2" charset="0"/>
              </a:rPr>
              <a:t>there</a:t>
            </a:r>
            <a:r>
              <a:rPr lang="zh-CN" altLang="en-US" sz="1200" dirty="0">
                <a:latin typeface="Avenir Book" panose="02000503020000020003" pitchFamily="2" charset="0"/>
              </a:rPr>
              <a:t> </a:t>
            </a:r>
            <a:r>
              <a:rPr lang="en-US" altLang="zh-CN" sz="1200" dirty="0">
                <a:latin typeface="Avenir Book" panose="02000503020000020003" pitchFamily="2" charset="0"/>
              </a:rPr>
              <a:t>is</a:t>
            </a:r>
            <a:r>
              <a:rPr lang="zh-CN" altLang="en-US" sz="1200" dirty="0">
                <a:latin typeface="Avenir Book" panose="02000503020000020003" pitchFamily="2" charset="0"/>
              </a:rPr>
              <a:t> </a:t>
            </a:r>
            <a:r>
              <a:rPr lang="en-US" altLang="zh-CN" sz="1200" dirty="0">
                <a:latin typeface="Avenir Book" panose="02000503020000020003" pitchFamily="2" charset="0"/>
              </a:rPr>
              <a:t>no</a:t>
            </a:r>
            <a:r>
              <a:rPr lang="zh-CN" altLang="en-US" sz="1200" dirty="0">
                <a:latin typeface="Avenir Book" panose="02000503020000020003" pitchFamily="2" charset="0"/>
              </a:rPr>
              <a:t> </a:t>
            </a:r>
            <a:r>
              <a:rPr lang="en-US" altLang="zh-CN" sz="1200" dirty="0">
                <a:latin typeface="Avenir Book" panose="02000503020000020003" pitchFamily="2" charset="0"/>
              </a:rPr>
              <a:t>data</a:t>
            </a:r>
            <a:r>
              <a:rPr lang="zh-CN" altLang="en-US" sz="1200" dirty="0">
                <a:latin typeface="Avenir Book" panose="02000503020000020003" pitchFamily="2" charset="0"/>
              </a:rPr>
              <a:t> </a:t>
            </a:r>
            <a:r>
              <a:rPr lang="en-US" altLang="zh-CN" sz="1200" dirty="0">
                <a:latin typeface="Avenir Book" panose="02000503020000020003" pitchFamily="2" charset="0"/>
              </a:rPr>
              <a:t>found</a:t>
            </a:r>
            <a:r>
              <a:rPr lang="zh-CN" altLang="en-US" sz="1200" dirty="0">
                <a:latin typeface="Avenir Book" panose="02000503020000020003" pitchFamily="2" charset="0"/>
              </a:rPr>
              <a:t> </a:t>
            </a:r>
            <a:r>
              <a:rPr lang="en-US" altLang="zh-CN" sz="1200" dirty="0">
                <a:latin typeface="Avenir Book" panose="02000503020000020003" pitchFamily="2" charset="0"/>
              </a:rPr>
              <a:t>we</a:t>
            </a:r>
            <a:r>
              <a:rPr lang="zh-CN" altLang="en-US" sz="1200" dirty="0">
                <a:latin typeface="Avenir Book" panose="02000503020000020003" pitchFamily="2" charset="0"/>
              </a:rPr>
              <a:t> </a:t>
            </a:r>
            <a:r>
              <a:rPr lang="en-US" altLang="zh-CN" sz="1200" dirty="0">
                <a:latin typeface="Avenir Book" panose="02000503020000020003" pitchFamily="2" charset="0"/>
              </a:rPr>
              <a:t>did</a:t>
            </a:r>
            <a:r>
              <a:rPr lang="zh-CN" altLang="en-US" sz="1200" dirty="0">
                <a:latin typeface="Avenir Book" panose="02000503020000020003" pitchFamily="2" charset="0"/>
              </a:rPr>
              <a:t> </a:t>
            </a:r>
            <a:r>
              <a:rPr lang="en-US" altLang="zh-CN" sz="1200" dirty="0">
                <a:latin typeface="Avenir Book" panose="02000503020000020003" pitchFamily="2" charset="0"/>
              </a:rPr>
              <a:t>nothing,</a:t>
            </a:r>
            <a:r>
              <a:rPr lang="zh-CN" altLang="en-US" sz="1200" dirty="0">
                <a:latin typeface="Avenir Book" panose="02000503020000020003" pitchFamily="2" charset="0"/>
              </a:rPr>
              <a:t> </a:t>
            </a:r>
            <a:r>
              <a:rPr lang="en-US" altLang="zh-CN" sz="1200" dirty="0">
                <a:latin typeface="Avenir Book" panose="02000503020000020003" pitchFamily="2" charset="0"/>
              </a:rPr>
              <a:t>while</a:t>
            </a:r>
            <a:r>
              <a:rPr lang="zh-CN" altLang="en-US" sz="1200" dirty="0">
                <a:latin typeface="Avenir Book" panose="02000503020000020003" pitchFamily="2" charset="0"/>
              </a:rPr>
              <a:t> </a:t>
            </a:r>
            <a:r>
              <a:rPr lang="en-US" altLang="zh-CN" sz="1200" dirty="0">
                <a:latin typeface="Avenir Book" panose="02000503020000020003" pitchFamily="2" charset="0"/>
              </a:rPr>
              <a:t>in</a:t>
            </a:r>
            <a:r>
              <a:rPr lang="zh-CN" altLang="en-US" sz="1200" dirty="0">
                <a:latin typeface="Avenir Book" panose="02000503020000020003" pitchFamily="2" charset="0"/>
              </a:rPr>
              <a:t> </a:t>
            </a:r>
            <a:r>
              <a:rPr lang="en-US" altLang="zh-CN" sz="1200" dirty="0">
                <a:latin typeface="Avenir Book" panose="02000503020000020003" pitchFamily="2" charset="0"/>
              </a:rPr>
              <a:t>the</a:t>
            </a:r>
            <a:r>
              <a:rPr lang="zh-CN" altLang="en-US" sz="1200" dirty="0">
                <a:latin typeface="Avenir Book" panose="02000503020000020003" pitchFamily="2" charset="0"/>
              </a:rPr>
              <a:t> </a:t>
            </a:r>
            <a:r>
              <a:rPr lang="en-US" altLang="zh-CN" sz="1200" dirty="0">
                <a:latin typeface="Avenir Book" panose="02000503020000020003" pitchFamily="2" charset="0"/>
              </a:rPr>
              <a:t>compliant</a:t>
            </a:r>
            <a:r>
              <a:rPr lang="zh-CN" altLang="en-US" sz="1200" dirty="0">
                <a:latin typeface="Avenir Book" panose="02000503020000020003" pitchFamily="2" charset="0"/>
              </a:rPr>
              <a:t> </a:t>
            </a:r>
            <a:r>
              <a:rPr lang="en-US" altLang="zh-CN" sz="1200" dirty="0">
                <a:latin typeface="Avenir Book" panose="02000503020000020003" pitchFamily="2" charset="0"/>
              </a:rPr>
              <a:t>solution</a:t>
            </a:r>
            <a:r>
              <a:rPr lang="zh-CN" altLang="en-US" sz="1200" dirty="0">
                <a:latin typeface="Avenir Book" panose="02000503020000020003" pitchFamily="2" charset="0"/>
              </a:rPr>
              <a:t> </a:t>
            </a:r>
            <a:r>
              <a:rPr lang="en-US" altLang="zh-CN" sz="1200" dirty="0">
                <a:latin typeface="Avenir Book" panose="02000503020000020003" pitchFamily="2" charset="0"/>
              </a:rPr>
              <a:t>we</a:t>
            </a:r>
            <a:r>
              <a:rPr lang="zh-CN" altLang="en-US" sz="1200" dirty="0">
                <a:latin typeface="Avenir Book" panose="02000503020000020003" pitchFamily="2" charset="0"/>
              </a:rPr>
              <a:t> </a:t>
            </a:r>
            <a:r>
              <a:rPr lang="en-US" altLang="zh-CN" sz="1200" dirty="0">
                <a:latin typeface="Avenir Book" panose="02000503020000020003" pitchFamily="2" charset="0"/>
              </a:rPr>
              <a:t>output</a:t>
            </a:r>
            <a:r>
              <a:rPr lang="zh-CN" altLang="en-US" sz="1200" dirty="0">
                <a:latin typeface="Avenir Book" panose="02000503020000020003" pitchFamily="2" charset="0"/>
              </a:rPr>
              <a:t> </a:t>
            </a:r>
            <a:r>
              <a:rPr lang="en-US" altLang="zh-CN" sz="1200" dirty="0">
                <a:latin typeface="Avenir Book" panose="02000503020000020003" pitchFamily="2" charset="0"/>
              </a:rPr>
              <a:t>the</a:t>
            </a:r>
            <a:r>
              <a:rPr lang="zh-CN" altLang="en-US" sz="1200" dirty="0">
                <a:latin typeface="Avenir Book" panose="02000503020000020003" pitchFamily="2" charset="0"/>
              </a:rPr>
              <a:t> </a:t>
            </a:r>
            <a:r>
              <a:rPr lang="en-US" altLang="zh-CN" sz="1200" dirty="0">
                <a:latin typeface="Avenir Book" panose="02000503020000020003" pitchFamily="2" charset="0"/>
              </a:rPr>
              <a:t>error</a:t>
            </a:r>
            <a:r>
              <a:rPr lang="zh-CN" altLang="en-US" sz="1200" dirty="0">
                <a:latin typeface="Avenir Book" panose="02000503020000020003" pitchFamily="2" charset="0"/>
              </a:rPr>
              <a:t> </a:t>
            </a:r>
            <a:r>
              <a:rPr lang="en-US" altLang="zh-CN" sz="1200" dirty="0">
                <a:latin typeface="Avenir Book" panose="02000503020000020003" pitchFamily="2" charset="0"/>
              </a:rPr>
              <a:t>message</a:t>
            </a:r>
            <a:r>
              <a:rPr lang="zh-CN" altLang="en-US" sz="1200" dirty="0">
                <a:latin typeface="Avenir Book" panose="02000503020000020003" pitchFamily="2" charset="0"/>
              </a:rPr>
              <a:t> </a:t>
            </a:r>
            <a:r>
              <a:rPr lang="en-US" altLang="zh-CN" sz="1200" dirty="0">
                <a:latin typeface="Avenir Book" panose="02000503020000020003" pitchFamily="2" charset="0"/>
              </a:rPr>
              <a:t>to</a:t>
            </a:r>
            <a:r>
              <a:rPr lang="zh-CN" altLang="en-US" sz="1200" dirty="0">
                <a:latin typeface="Avenir Book" panose="02000503020000020003" pitchFamily="2" charset="0"/>
              </a:rPr>
              <a:t> </a:t>
            </a:r>
            <a:r>
              <a:rPr lang="en-US" altLang="zh-CN" sz="1200" dirty="0">
                <a:latin typeface="Avenir Book" panose="02000503020000020003" pitchFamily="2" charset="0"/>
              </a:rPr>
              <a:t>tells</a:t>
            </a:r>
            <a:r>
              <a:rPr lang="zh-CN" altLang="en-US" sz="1200" dirty="0">
                <a:latin typeface="Avenir Book" panose="02000503020000020003" pitchFamily="2" charset="0"/>
              </a:rPr>
              <a:t> </a:t>
            </a:r>
            <a:r>
              <a:rPr lang="en-US" altLang="zh-CN" sz="1200" dirty="0">
                <a:latin typeface="Avenir Book" panose="02000503020000020003" pitchFamily="2" charset="0"/>
              </a:rPr>
              <a:t>us</a:t>
            </a:r>
            <a:r>
              <a:rPr lang="zh-CN" altLang="en-US" sz="1200" dirty="0">
                <a:latin typeface="Avenir Book" panose="02000503020000020003" pitchFamily="2" charset="0"/>
              </a:rPr>
              <a:t> </a:t>
            </a:r>
            <a:r>
              <a:rPr lang="en-US" altLang="zh-CN" sz="1200" dirty="0">
                <a:latin typeface="Avenir Book" panose="02000503020000020003" pitchFamily="2" charset="0"/>
              </a:rPr>
              <a:t>what</a:t>
            </a:r>
            <a:r>
              <a:rPr lang="zh-CN" altLang="en-US" sz="1200" dirty="0">
                <a:latin typeface="Avenir Book" panose="02000503020000020003" pitchFamily="2" charset="0"/>
              </a:rPr>
              <a:t> </a:t>
            </a:r>
            <a:r>
              <a:rPr lang="en-US" altLang="zh-CN" sz="1200" dirty="0">
                <a:latin typeface="Avenir Book" panose="02000503020000020003" pitchFamily="2" charset="0"/>
              </a:rPr>
              <a:t>exactly</a:t>
            </a:r>
            <a:r>
              <a:rPr lang="zh-CN" altLang="en-US" sz="1200" dirty="0">
                <a:latin typeface="Avenir Book" panose="02000503020000020003" pitchFamily="2" charset="0"/>
              </a:rPr>
              <a:t> </a:t>
            </a:r>
            <a:r>
              <a:rPr lang="en-US" altLang="zh-CN" sz="1200" dirty="0">
                <a:latin typeface="Avenir Book" panose="02000503020000020003" pitchFamily="2" charset="0"/>
              </a:rPr>
              <a:t>the</a:t>
            </a:r>
            <a:r>
              <a:rPr lang="zh-CN" altLang="en-US" sz="1200" dirty="0">
                <a:latin typeface="Avenir Book" panose="02000503020000020003" pitchFamily="2" charset="0"/>
              </a:rPr>
              <a:t> </a:t>
            </a:r>
            <a:r>
              <a:rPr lang="en-US" altLang="zh-CN" sz="1200" dirty="0">
                <a:latin typeface="Avenir Book" panose="02000503020000020003" pitchFamily="2" charset="0"/>
              </a:rPr>
              <a:t>error</a:t>
            </a:r>
            <a:r>
              <a:rPr lang="zh-CN" altLang="en-US" sz="1200" dirty="0">
                <a:latin typeface="Avenir Book" panose="02000503020000020003" pitchFamily="2" charset="0"/>
              </a:rPr>
              <a:t> </a:t>
            </a:r>
            <a:r>
              <a:rPr lang="en-US" altLang="zh-CN" sz="1200" dirty="0">
                <a:latin typeface="Avenir Book" panose="02000503020000020003" pitchFamily="2" charset="0"/>
              </a:rPr>
              <a:t>is</a:t>
            </a:r>
            <a:r>
              <a:rPr lang="zh-CN" altLang="en-US" sz="1200" dirty="0">
                <a:latin typeface="Avenir Book" panose="02000503020000020003" pitchFamily="2" charset="0"/>
              </a:rPr>
              <a:t> </a:t>
            </a:r>
            <a:r>
              <a:rPr lang="en-US" altLang="zh-CN" sz="1200" dirty="0">
                <a:latin typeface="Avenir Book" panose="02000503020000020003" pitchFamily="2" charset="0"/>
              </a:rPr>
              <a:t>.</a:t>
            </a:r>
            <a:endParaRPr lang="en" altLang="zh-CN" sz="1200" dirty="0">
              <a:latin typeface="Avenir Book" panose="02000503020000020003"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dirty="0">
              <a:latin typeface="Avenir Book" panose="02000503020000020003" pitchFamily="2" charset="0"/>
            </a:endParaRPr>
          </a:p>
          <a:p>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32</a:t>
            </a:fld>
            <a:endParaRPr lang="zh-CN" altLang="en-US"/>
          </a:p>
        </p:txBody>
      </p:sp>
    </p:spTree>
    <p:extLst>
      <p:ext uri="{BB962C8B-B14F-4D97-AF65-F5344CB8AC3E}">
        <p14:creationId xmlns:p14="http://schemas.microsoft.com/office/powerpoint/2010/main" val="1026874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Then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what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security</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hotspot?</a:t>
            </a:r>
          </a:p>
          <a:p>
            <a:r>
              <a:rPr lang="en" altLang="zh-CN" dirty="0">
                <a:latin typeface="Avenir Book" panose="02000503020000020003" pitchFamily="2" charset="0"/>
              </a:rPr>
              <a:t>Unlike Vulnerabilities, Security Hotspots aren't necessarily issues that are open to attack. Instead, Security Hotspots highlight security-sensitive pieces of code that need to be manually reviewed. </a:t>
            </a:r>
          </a:p>
          <a:p>
            <a:endParaRPr lang="en" altLang="zh-CN" sz="1200" b="0" i="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You can perform the following actions on Security Hotspots:</a:t>
            </a:r>
          </a:p>
          <a:p>
            <a:r>
              <a:rPr lang="en" altLang="zh-CN" sz="1200" b="1" i="0" kern="1200" dirty="0">
                <a:solidFill>
                  <a:schemeClr val="tx1"/>
                </a:solidFill>
                <a:effectLst/>
                <a:latin typeface="+mn-lt"/>
                <a:ea typeface="+mn-ea"/>
                <a:cs typeface="+mn-cs"/>
              </a:rPr>
              <a:t>Resolve as Reviewed</a:t>
            </a:r>
            <a:r>
              <a:rPr lang="en" altLang="zh-CN" sz="1200" b="0" i="0" kern="1200" dirty="0">
                <a:solidFill>
                  <a:schemeClr val="tx1"/>
                </a:solidFill>
                <a:effectLst/>
                <a:latin typeface="+mn-lt"/>
                <a:ea typeface="+mn-ea"/>
                <a:cs typeface="+mn-cs"/>
              </a:rPr>
              <a:t> </a:t>
            </a:r>
          </a:p>
          <a:p>
            <a:r>
              <a:rPr lang="en" altLang="zh-CN" sz="1200" b="1" i="0" kern="1200" dirty="0">
                <a:solidFill>
                  <a:schemeClr val="tx1"/>
                </a:solidFill>
                <a:effectLst/>
                <a:latin typeface="+mn-lt"/>
                <a:ea typeface="+mn-ea"/>
                <a:cs typeface="+mn-cs"/>
              </a:rPr>
              <a:t>Set as In Review</a:t>
            </a:r>
            <a:r>
              <a:rPr lang="en" altLang="zh-CN" sz="1200" b="0" i="0" kern="1200" dirty="0">
                <a:solidFill>
                  <a:schemeClr val="tx1"/>
                </a:solidFill>
                <a:effectLst/>
                <a:latin typeface="+mn-lt"/>
                <a:ea typeface="+mn-ea"/>
                <a:cs typeface="+mn-cs"/>
              </a:rPr>
              <a:t> </a:t>
            </a:r>
          </a:p>
          <a:p>
            <a:r>
              <a:rPr lang="en" altLang="zh-CN" sz="1200" b="1" i="0" kern="1200" dirty="0">
                <a:solidFill>
                  <a:schemeClr val="tx1"/>
                </a:solidFill>
                <a:effectLst/>
                <a:latin typeface="+mn-lt"/>
                <a:ea typeface="+mn-ea"/>
                <a:cs typeface="+mn-cs"/>
              </a:rPr>
              <a:t>Reset as To Review</a:t>
            </a:r>
            <a:r>
              <a:rPr lang="en" altLang="zh-CN" sz="1200" b="0" i="0" kern="1200" dirty="0">
                <a:solidFill>
                  <a:schemeClr val="tx1"/>
                </a:solidFill>
                <a:effectLst/>
                <a:latin typeface="+mn-lt"/>
                <a:ea typeface="+mn-ea"/>
                <a:cs typeface="+mn-cs"/>
              </a:rPr>
              <a:t> </a:t>
            </a:r>
          </a:p>
          <a:p>
            <a:r>
              <a:rPr lang="en" altLang="zh-CN" sz="1200" b="1" i="0" kern="1200" dirty="0">
                <a:solidFill>
                  <a:schemeClr val="tx1"/>
                </a:solidFill>
                <a:effectLst/>
                <a:latin typeface="+mn-lt"/>
                <a:ea typeface="+mn-ea"/>
                <a:cs typeface="+mn-cs"/>
              </a:rPr>
              <a:t>Open as Vulnerability</a:t>
            </a:r>
            <a:r>
              <a:rPr lang="en" altLang="zh-CN" sz="1200" b="0" i="0" kern="1200" dirty="0">
                <a:solidFill>
                  <a:schemeClr val="tx1"/>
                </a:solidFill>
                <a:effectLst/>
                <a:latin typeface="+mn-lt"/>
                <a:ea typeface="+mn-ea"/>
                <a:cs typeface="+mn-cs"/>
              </a:rPr>
              <a:t> </a:t>
            </a:r>
            <a:br>
              <a:rPr lang="en" altLang="zh-CN" dirty="0"/>
            </a:b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33</a:t>
            </a:fld>
            <a:endParaRPr lang="zh-CN" altLang="en-US"/>
          </a:p>
        </p:txBody>
      </p:sp>
    </p:spTree>
    <p:extLst>
      <p:ext uri="{BB962C8B-B14F-4D97-AF65-F5344CB8AC3E}">
        <p14:creationId xmlns:p14="http://schemas.microsoft.com/office/powerpoint/2010/main" val="24871375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First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example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comes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to</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using</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clear</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text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protocols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security-sensitive</a:t>
            </a:r>
            <a:endParaRPr lang="en"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sonar</a:t>
            </a:r>
            <a:r>
              <a:rPr lang="zh-CN" altLang="en-US"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qube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recommend</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us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to</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use</a:t>
            </a:r>
            <a:r>
              <a:rPr lang="zh-CN" altLang="en-US"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ssh</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\sftp</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and</a:t>
            </a:r>
            <a:r>
              <a:rPr lang="zh-CN" altLang="en-US"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etc</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to</a:t>
            </a:r>
            <a:r>
              <a:rPr lang="zh-CN" altLang="en-US" sz="1200" b="0" i="0" kern="1200" dirty="0">
                <a:solidFill>
                  <a:schemeClr val="tx1"/>
                </a:solidFill>
                <a:effectLst/>
                <a:latin typeface="+mn-lt"/>
                <a:ea typeface="+mn-ea"/>
                <a:cs typeface="+mn-cs"/>
              </a:rPr>
              <a:t> </a:t>
            </a:r>
            <a:r>
              <a:rPr lang="en" altLang="zh-CN" sz="1200" dirty="0">
                <a:latin typeface="Avenir Book" panose="02000503020000020003" pitchFamily="2" charset="0"/>
              </a:rPr>
              <a:t>secure all transport channels (event local network) as it can take a single non secure connection to compromise an entire application or system</a:t>
            </a:r>
            <a:r>
              <a:rPr lang="en" altLang="zh-CN" dirty="0"/>
              <a:t>.</a:t>
            </a:r>
            <a:endParaRPr lang="en"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34</a:t>
            </a:fld>
            <a:endParaRPr lang="zh-CN" altLang="en-US"/>
          </a:p>
        </p:txBody>
      </p:sp>
    </p:spTree>
    <p:extLst>
      <p:ext uri="{BB962C8B-B14F-4D97-AF65-F5344CB8AC3E}">
        <p14:creationId xmlns:p14="http://schemas.microsoft.com/office/powerpoint/2010/main" val="34885623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The</a:t>
            </a:r>
            <a:r>
              <a:rPr kumimoji="1" lang="zh-CN" altLang="en-US" dirty="0"/>
              <a:t> </a:t>
            </a:r>
            <a:r>
              <a:rPr kumimoji="1" lang="en-US" altLang="zh-CN" dirty="0"/>
              <a:t>first</a:t>
            </a:r>
            <a:r>
              <a:rPr kumimoji="1" lang="zh-CN" altLang="en-US" dirty="0"/>
              <a:t> </a:t>
            </a:r>
            <a:r>
              <a:rPr kumimoji="1" lang="en-US" altLang="zh-CN" dirty="0"/>
              <a:t>example</a:t>
            </a:r>
            <a:r>
              <a:rPr kumimoji="1" lang="zh-CN" altLang="en-US" dirty="0"/>
              <a:t> </a:t>
            </a:r>
            <a:r>
              <a:rPr kumimoji="1" lang="en-US" altLang="zh-CN" dirty="0"/>
              <a:t>show</a:t>
            </a:r>
            <a:r>
              <a:rPr kumimoji="1" lang="zh-CN" altLang="en-US" dirty="0"/>
              <a:t> </a:t>
            </a:r>
            <a:r>
              <a:rPr kumimoji="1" lang="en-US" altLang="zh-CN" dirty="0"/>
              <a:t>to</a:t>
            </a:r>
            <a:r>
              <a:rPr kumimoji="1" lang="zh-CN" altLang="en-US" dirty="0"/>
              <a:t> </a:t>
            </a:r>
            <a:r>
              <a:rPr lang="en" altLang="zh-CN" b="1" dirty="0">
                <a:latin typeface="FUTURA MEDIUM" panose="020B0602020204020303" pitchFamily="34" charset="-79"/>
                <a:cs typeface="FUTURA MEDIUM" panose="020B0602020204020303" pitchFamily="34" charset="-79"/>
              </a:rPr>
              <a:t>Using clear-text protocols is security-sensitive</a:t>
            </a:r>
          </a:p>
          <a:p>
            <a:r>
              <a:rPr kumimoji="1" lang="en-US" altLang="zh-CN" dirty="0"/>
              <a:t>It</a:t>
            </a:r>
            <a:r>
              <a:rPr kumimoji="1" lang="zh-CN" altLang="en-US" dirty="0"/>
              <a:t> </a:t>
            </a:r>
            <a:r>
              <a:rPr kumimoji="1" lang="en-US" altLang="zh-CN" dirty="0"/>
              <a:t>is</a:t>
            </a:r>
            <a:r>
              <a:rPr kumimoji="1" lang="zh-CN" altLang="en-US" dirty="0"/>
              <a:t> </a:t>
            </a:r>
            <a:r>
              <a:rPr kumimoji="1" lang="en-US" altLang="zh-CN" dirty="0"/>
              <a:t>used</a:t>
            </a:r>
            <a:r>
              <a:rPr kumimoji="1" lang="zh-CN" altLang="en-US" dirty="0"/>
              <a:t> </a:t>
            </a:r>
            <a:r>
              <a:rPr kumimoji="1" lang="en-US" altLang="zh-CN" dirty="0"/>
              <a:t>in</a:t>
            </a:r>
            <a:r>
              <a:rPr kumimoji="1" lang="zh-CN" altLang="en-US" dirty="0"/>
              <a:t> </a:t>
            </a:r>
            <a:r>
              <a:rPr kumimoji="1" lang="en-US" altLang="zh-CN" dirty="0"/>
              <a:t>c</a:t>
            </a:r>
            <a:r>
              <a:rPr kumimoji="1" lang="zh-CN" altLang="en-US" dirty="0"/>
              <a:t> </a:t>
            </a:r>
            <a:r>
              <a:rPr kumimoji="1" lang="en-US" altLang="zh-CN" dirty="0"/>
              <a:t>plus</a:t>
            </a:r>
            <a:r>
              <a:rPr kumimoji="1" lang="zh-CN" altLang="en-US" dirty="0"/>
              <a:t> </a:t>
            </a:r>
            <a:r>
              <a:rPr kumimoji="1" lang="en-US" altLang="zh-CN" dirty="0"/>
              <a:t>plus.</a:t>
            </a:r>
          </a:p>
          <a:p>
            <a:endParaRPr kumimoji="1" lang="en-US" altLang="zh-CN" dirty="0"/>
          </a:p>
          <a:p>
            <a:r>
              <a:rPr kumimoji="1" lang="en-US" altLang="zh-CN" dirty="0"/>
              <a:t>In</a:t>
            </a:r>
            <a:r>
              <a:rPr kumimoji="1" lang="zh-CN" altLang="en-US" dirty="0"/>
              <a:t> </a:t>
            </a:r>
            <a:r>
              <a:rPr kumimoji="1" lang="en-US" altLang="zh-CN" dirty="0"/>
              <a:t>the</a:t>
            </a:r>
            <a:r>
              <a:rPr kumimoji="1" lang="zh-CN" altLang="en-US" dirty="0"/>
              <a:t> </a:t>
            </a:r>
            <a:r>
              <a:rPr kumimoji="1" lang="en-US" altLang="zh-CN" dirty="0"/>
              <a:t>sensitive</a:t>
            </a:r>
            <a:r>
              <a:rPr kumimoji="1" lang="zh-CN" altLang="en-US" dirty="0"/>
              <a:t> </a:t>
            </a:r>
            <a:r>
              <a:rPr kumimoji="1" lang="en-US" altLang="zh-CN" dirty="0"/>
              <a:t>code</a:t>
            </a:r>
            <a:r>
              <a:rPr kumimoji="1" lang="zh-CN" altLang="en-US" dirty="0"/>
              <a:t> </a:t>
            </a:r>
            <a:r>
              <a:rPr kumimoji="1" lang="en-US" altLang="zh-CN" dirty="0"/>
              <a:t>we</a:t>
            </a:r>
            <a:r>
              <a:rPr kumimoji="1" lang="zh-CN" altLang="en-US" dirty="0"/>
              <a:t> </a:t>
            </a:r>
            <a:r>
              <a:rPr kumimoji="1" lang="en-US" altLang="zh-CN" dirty="0"/>
              <a:t>use</a:t>
            </a:r>
            <a:r>
              <a:rPr kumimoji="1" lang="zh-CN" altLang="en-US" dirty="0"/>
              <a:t> </a:t>
            </a:r>
            <a:r>
              <a:rPr kumimoji="1" lang="en-US" altLang="zh-CN" dirty="0"/>
              <a:t>the</a:t>
            </a:r>
            <a:r>
              <a:rPr kumimoji="1" lang="zh-CN" altLang="en-US" dirty="0"/>
              <a:t> </a:t>
            </a:r>
            <a:r>
              <a:rPr kumimoji="1" lang="en-US" altLang="zh-CN" dirty="0" err="1"/>
              <a:t>http,ftp,and</a:t>
            </a:r>
            <a:r>
              <a:rPr kumimoji="1" lang="zh-CN" altLang="en-US" dirty="0"/>
              <a:t> </a:t>
            </a:r>
            <a:r>
              <a:rPr kumimoji="1" lang="en-US" altLang="zh-CN" dirty="0" err="1"/>
              <a:t>telent</a:t>
            </a:r>
            <a:r>
              <a:rPr kumimoji="1" lang="zh-CN" altLang="en-US" dirty="0"/>
              <a:t> </a:t>
            </a:r>
            <a:r>
              <a:rPr kumimoji="1" lang="en-US" altLang="zh-CN" dirty="0" err="1"/>
              <a:t>url</a:t>
            </a:r>
            <a:r>
              <a:rPr kumimoji="1" lang="zh-CN" altLang="en-US" dirty="0"/>
              <a:t> </a:t>
            </a:r>
            <a:r>
              <a:rPr kumimoji="1" lang="en-US" altLang="zh-CN" dirty="0"/>
              <a:t>and</a:t>
            </a:r>
            <a:r>
              <a:rPr kumimoji="1" lang="zh-CN" altLang="en-US" dirty="0"/>
              <a:t> </a:t>
            </a:r>
            <a:r>
              <a:rPr kumimoji="1" lang="en-US" altLang="zh-CN" dirty="0"/>
              <a:t>the</a:t>
            </a:r>
            <a:r>
              <a:rPr kumimoji="1" lang="zh-CN" altLang="en-US" dirty="0"/>
              <a:t> </a:t>
            </a:r>
            <a:r>
              <a:rPr kumimoji="1" lang="en" altLang="zh-CN" dirty="0"/>
              <a:t>clear-text SMTP</a:t>
            </a:r>
          </a:p>
          <a:p>
            <a:endParaRPr kumimoji="1" lang="en" altLang="zh-CN" dirty="0"/>
          </a:p>
          <a:p>
            <a:r>
              <a:rPr kumimoji="1" lang="en-US" altLang="zh-CN" dirty="0"/>
              <a:t>While</a:t>
            </a:r>
            <a:r>
              <a:rPr kumimoji="1" lang="zh-CN" altLang="en-US" dirty="0"/>
              <a:t> </a:t>
            </a:r>
            <a:r>
              <a:rPr kumimoji="1" lang="en-US" altLang="zh-CN" dirty="0"/>
              <a:t>we</a:t>
            </a:r>
            <a:r>
              <a:rPr kumimoji="1" lang="zh-CN" altLang="en-US" dirty="0"/>
              <a:t> </a:t>
            </a:r>
            <a:r>
              <a:rPr kumimoji="1" lang="en-US" altLang="zh-CN" dirty="0"/>
              <a:t>use</a:t>
            </a:r>
            <a:r>
              <a:rPr kumimoji="1" lang="zh-CN" altLang="en-US" dirty="0"/>
              <a:t> </a:t>
            </a:r>
            <a:r>
              <a:rPr kumimoji="1" lang="en-US" altLang="zh-CN" dirty="0"/>
              <a:t>the</a:t>
            </a:r>
            <a:r>
              <a:rPr kumimoji="1" lang="zh-CN" altLang="en-US" dirty="0"/>
              <a:t> </a:t>
            </a:r>
            <a:r>
              <a:rPr kumimoji="1" lang="en-US" altLang="zh-CN" dirty="0" err="1"/>
              <a:t>https,sftp</a:t>
            </a:r>
            <a:r>
              <a:rPr kumimoji="1" lang="zh-CN" altLang="en-US" dirty="0"/>
              <a:t> </a:t>
            </a:r>
            <a:r>
              <a:rPr kumimoji="1" lang="en-US" altLang="zh-CN" dirty="0"/>
              <a:t>and</a:t>
            </a:r>
            <a:r>
              <a:rPr kumimoji="1" lang="zh-CN" altLang="en-US" dirty="0"/>
              <a:t> </a:t>
            </a:r>
            <a:r>
              <a:rPr kumimoji="1" lang="en-US" altLang="zh-CN" dirty="0" err="1"/>
              <a:t>ssh</a:t>
            </a:r>
            <a:r>
              <a:rPr kumimoji="1" lang="zh-CN" altLang="en-US" dirty="0"/>
              <a:t> </a:t>
            </a:r>
            <a:r>
              <a:rPr kumimoji="1" lang="en-US" altLang="zh-CN" dirty="0"/>
              <a:t>to</a:t>
            </a:r>
            <a:r>
              <a:rPr kumimoji="1" lang="zh-CN" altLang="en-US" dirty="0"/>
              <a:t> </a:t>
            </a:r>
            <a:r>
              <a:rPr kumimoji="1" lang="en-US" altLang="zh-CN" dirty="0"/>
              <a:t>replace</a:t>
            </a:r>
            <a:r>
              <a:rPr kumimoji="1" lang="zh-CN" altLang="en-US" dirty="0"/>
              <a:t> </a:t>
            </a:r>
            <a:r>
              <a:rPr kumimoji="1" lang="en-US" altLang="zh-CN" dirty="0"/>
              <a:t>them.</a:t>
            </a:r>
            <a:r>
              <a:rPr kumimoji="1" lang="zh-CN" altLang="en-US" dirty="0"/>
              <a:t> </a:t>
            </a:r>
            <a:r>
              <a:rPr kumimoji="1" lang="en-US" altLang="zh-CN" dirty="0"/>
              <a:t>Also</a:t>
            </a:r>
            <a:r>
              <a:rPr kumimoji="1" lang="zh-CN" altLang="en-US" dirty="0"/>
              <a:t> </a:t>
            </a:r>
            <a:r>
              <a:rPr kumimoji="1" lang="en-US" altLang="zh-CN" dirty="0"/>
              <a:t>we</a:t>
            </a:r>
            <a:r>
              <a:rPr kumimoji="1" lang="zh-CN" altLang="en-US" dirty="0"/>
              <a:t> </a:t>
            </a:r>
            <a:r>
              <a:rPr kumimoji="1" lang="en-US" altLang="zh-CN" dirty="0"/>
              <a:t>use</a:t>
            </a:r>
            <a:r>
              <a:rPr kumimoji="1" lang="zh-CN" altLang="en-US" dirty="0"/>
              <a:t> </a:t>
            </a:r>
            <a:r>
              <a:rPr kumimoji="1" lang="en-US" altLang="zh-CN" dirty="0"/>
              <a:t>the</a:t>
            </a:r>
            <a:r>
              <a:rPr kumimoji="1" lang="zh-CN" altLang="en-US" dirty="0"/>
              <a:t> </a:t>
            </a:r>
            <a:r>
              <a:rPr kumimoji="1" lang="en-US" altLang="zh-CN" dirty="0"/>
              <a:t>FTP</a:t>
            </a:r>
            <a:r>
              <a:rPr kumimoji="1" lang="zh-CN" altLang="en-US" dirty="0"/>
              <a:t> </a:t>
            </a:r>
            <a:r>
              <a:rPr kumimoji="1" lang="en-US" altLang="zh-CN" dirty="0"/>
              <a:t>over</a:t>
            </a:r>
            <a:r>
              <a:rPr kumimoji="1" lang="zh-CN" altLang="en-US" dirty="0"/>
              <a:t> </a:t>
            </a:r>
            <a:r>
              <a:rPr kumimoji="1" lang="en-US" altLang="zh-CN" dirty="0"/>
              <a:t>TLS</a:t>
            </a:r>
            <a:r>
              <a:rPr kumimoji="1" lang="zh-CN" altLang="en-US" dirty="0"/>
              <a:t> </a:t>
            </a:r>
            <a:r>
              <a:rPr kumimoji="1" lang="en-US" altLang="zh-CN" dirty="0"/>
              <a:t>and</a:t>
            </a:r>
            <a:r>
              <a:rPr kumimoji="1" lang="zh-CN" altLang="en-US" dirty="0"/>
              <a:t> </a:t>
            </a:r>
            <a:r>
              <a:rPr kumimoji="1" lang="en-US" altLang="zh-CN" dirty="0"/>
              <a:t>SMTP</a:t>
            </a:r>
            <a:r>
              <a:rPr kumimoji="1" lang="zh-CN" altLang="en-US" dirty="0"/>
              <a:t> </a:t>
            </a:r>
            <a:r>
              <a:rPr kumimoji="1" lang="en-US" altLang="zh-CN" dirty="0"/>
              <a:t>with</a:t>
            </a:r>
            <a:r>
              <a:rPr kumimoji="1" lang="zh-CN" altLang="en-US" dirty="0"/>
              <a:t> </a:t>
            </a:r>
            <a:r>
              <a:rPr kumimoji="1" lang="en-US" altLang="zh-CN" dirty="0"/>
              <a:t>STARTTLS</a:t>
            </a:r>
            <a:r>
              <a:rPr kumimoji="1" lang="zh-CN" altLang="en-US" dirty="0"/>
              <a:t> </a:t>
            </a:r>
            <a:r>
              <a:rPr kumimoji="1" lang="en-US" altLang="zh-CN" dirty="0"/>
              <a:t>to</a:t>
            </a:r>
            <a:r>
              <a:rPr kumimoji="1" lang="zh-CN" altLang="en-US" dirty="0"/>
              <a:t> </a:t>
            </a:r>
            <a:r>
              <a:rPr kumimoji="1" lang="en-US" altLang="zh-CN" dirty="0"/>
              <a:t>make</a:t>
            </a:r>
            <a:r>
              <a:rPr kumimoji="1" lang="zh-CN" altLang="en-US" dirty="0"/>
              <a:t> </a:t>
            </a:r>
            <a:r>
              <a:rPr kumimoji="1" lang="en-US" altLang="zh-CN" dirty="0"/>
              <a:t>our</a:t>
            </a:r>
            <a:r>
              <a:rPr kumimoji="1" lang="zh-CN" altLang="en-US" dirty="0"/>
              <a:t> </a:t>
            </a:r>
            <a:r>
              <a:rPr kumimoji="1" lang="en-US" altLang="zh-CN" dirty="0"/>
              <a:t>code</a:t>
            </a:r>
            <a:r>
              <a:rPr kumimoji="1" lang="zh-CN" altLang="en-US" dirty="0"/>
              <a:t> </a:t>
            </a:r>
            <a:r>
              <a:rPr kumimoji="1" lang="en-US" altLang="zh-CN" dirty="0"/>
              <a:t>more</a:t>
            </a:r>
            <a:r>
              <a:rPr kumimoji="1" lang="zh-CN" altLang="en-US" dirty="0"/>
              <a:t> </a:t>
            </a:r>
            <a:r>
              <a:rPr kumimoji="1" lang="en-US" altLang="zh-CN" dirty="0"/>
              <a:t>complaint</a:t>
            </a:r>
            <a:endParaRPr kumimoji="1" lang="zh-CN" altLang="en-US" dirty="0"/>
          </a:p>
        </p:txBody>
      </p:sp>
      <p:sp>
        <p:nvSpPr>
          <p:cNvPr id="4" name="灯片编号占位符 3"/>
          <p:cNvSpPr>
            <a:spLocks noGrp="1"/>
          </p:cNvSpPr>
          <p:nvPr>
            <p:ph type="sldNum" sz="quarter" idx="5"/>
          </p:nvPr>
        </p:nvSpPr>
        <p:spPr/>
        <p:txBody>
          <a:bodyPr/>
          <a:lstStyle/>
          <a:p>
            <a:fld id="{B9BCC932-0C1F-4C94-8B9A-3944ABBB4E30}" type="slidenum">
              <a:rPr lang="zh-CN" altLang="en-US" smtClean="0"/>
              <a:t>35</a:t>
            </a:fld>
            <a:endParaRPr lang="zh-CN" altLang="en-US"/>
          </a:p>
        </p:txBody>
      </p:sp>
    </p:spTree>
    <p:extLst>
      <p:ext uri="{BB962C8B-B14F-4D97-AF65-F5344CB8AC3E}">
        <p14:creationId xmlns:p14="http://schemas.microsoft.com/office/powerpoint/2010/main" val="1735163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r"/>
            <a:r>
              <a:rPr lang="en-US" altLang="zh-CN" dirty="0" err="1"/>
              <a:t>Lastly,we</a:t>
            </a:r>
            <a:r>
              <a:rPr lang="zh-CN" altLang="en-US" dirty="0"/>
              <a:t> </a:t>
            </a:r>
            <a:r>
              <a:rPr lang="en-US" altLang="zh-CN" dirty="0"/>
              <a:t>can</a:t>
            </a:r>
            <a:r>
              <a:rPr lang="zh-CN" altLang="en-US" dirty="0"/>
              <a:t> </a:t>
            </a:r>
            <a:r>
              <a:rPr lang="en-US" altLang="zh-CN" dirty="0"/>
              <a:t>see</a:t>
            </a:r>
            <a:r>
              <a:rPr lang="zh-CN" altLang="en-US" dirty="0"/>
              <a:t> </a:t>
            </a:r>
            <a:r>
              <a:rPr lang="en" altLang="zh-CN" b="1" dirty="0">
                <a:latin typeface="FUTURA MEDIUM" panose="020B0602020204020303" pitchFamily="34" charset="-79"/>
                <a:cs typeface="FUTURA MEDIUM" panose="020B0602020204020303" pitchFamily="34" charset="-79"/>
              </a:rPr>
              <a:t>Using pseudorandom number generators (PRNGs) is security-sensitive</a:t>
            </a:r>
            <a:r>
              <a:rPr lang="en" altLang="zh-CN" b="1" dirty="0"/>
              <a:t>.</a:t>
            </a:r>
          </a:p>
          <a:p>
            <a:pPr algn="r"/>
            <a:endParaRPr lang="en" altLang="zh-CN" b="1" dirty="0"/>
          </a:p>
          <a:p>
            <a:r>
              <a:rPr lang="en-US" altLang="zh-CN" dirty="0"/>
              <a:t>It</a:t>
            </a:r>
            <a:r>
              <a:rPr lang="zh-CN" altLang="en-US" dirty="0"/>
              <a:t> </a:t>
            </a:r>
            <a:r>
              <a:rPr lang="en-US" altLang="zh-CN" dirty="0"/>
              <a:t>is</a:t>
            </a:r>
            <a:r>
              <a:rPr lang="zh-CN" altLang="en-US" dirty="0"/>
              <a:t> </a:t>
            </a:r>
            <a:r>
              <a:rPr lang="en-US" altLang="zh-CN" dirty="0"/>
              <a:t>also</a:t>
            </a:r>
            <a:r>
              <a:rPr lang="zh-CN" altLang="en-US" dirty="0"/>
              <a:t> </a:t>
            </a:r>
            <a:r>
              <a:rPr lang="en-US" altLang="zh-CN" dirty="0"/>
              <a:t>used</a:t>
            </a:r>
            <a:r>
              <a:rPr lang="zh-CN" altLang="en-US" dirty="0"/>
              <a:t> </a:t>
            </a:r>
            <a:r>
              <a:rPr lang="en-US" altLang="zh-CN" dirty="0"/>
              <a:t>in</a:t>
            </a:r>
            <a:r>
              <a:rPr lang="zh-CN" altLang="en-US" dirty="0"/>
              <a:t> </a:t>
            </a:r>
            <a:r>
              <a:rPr lang="en-US" altLang="zh-CN" dirty="0"/>
              <a:t>c</a:t>
            </a:r>
            <a:r>
              <a:rPr lang="zh-CN" altLang="en-US" dirty="0"/>
              <a:t> </a:t>
            </a:r>
            <a:r>
              <a:rPr lang="en-US" altLang="zh-CN" dirty="0"/>
              <a:t>plus</a:t>
            </a:r>
            <a:r>
              <a:rPr lang="zh-CN" altLang="en-US" dirty="0"/>
              <a:t> </a:t>
            </a:r>
            <a:r>
              <a:rPr lang="en-US" altLang="zh-CN" dirty="0"/>
              <a:t>plus.</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dirty="0">
                <a:latin typeface="Avenir Book" panose="02000503020000020003" pitchFamily="2" charset="0"/>
              </a:rPr>
              <a:t>When software generates predictable values in a context requiring unpredictability, it may be possible for an attacker to guess the next value that will be generated, and use this guess to impersonate another user or access sensitive information.</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It</a:t>
            </a:r>
            <a:r>
              <a:rPr lang="zh-CN" altLang="en-US" dirty="0"/>
              <a:t> </a:t>
            </a:r>
            <a:r>
              <a:rPr lang="en-US" altLang="zh-CN" dirty="0"/>
              <a:t>recommend</a:t>
            </a:r>
            <a:r>
              <a:rPr lang="zh-CN" altLang="en-US" dirty="0"/>
              <a:t> </a:t>
            </a:r>
            <a:r>
              <a:rPr lang="en-US" altLang="zh-CN" dirty="0"/>
              <a:t>us</a:t>
            </a:r>
            <a:r>
              <a:rPr lang="zh-CN" altLang="en-US" dirty="0"/>
              <a:t> </a:t>
            </a:r>
            <a:r>
              <a:rPr lang="en-US" altLang="zh-CN" dirty="0"/>
              <a:t>to</a:t>
            </a:r>
            <a:r>
              <a:rPr lang="zh-CN" altLang="en-US" dirty="0"/>
              <a:t> </a:t>
            </a:r>
            <a:r>
              <a:rPr lang="en-US" altLang="zh-CN" dirty="0"/>
              <a:t>use</a:t>
            </a:r>
            <a:r>
              <a:rPr lang="zh-CN" altLang="en-US" dirty="0"/>
              <a:t> </a:t>
            </a:r>
            <a:r>
              <a:rPr lang="en" altLang="zh-CN" sz="1200" dirty="0">
                <a:latin typeface="Avenir Book" panose="02000503020000020003" pitchFamily="2" charset="0"/>
              </a:rPr>
              <a:t>functions which rely on a strong random number generator such as </a:t>
            </a:r>
            <a:r>
              <a:rPr lang="en" altLang="zh-CN" sz="1200" dirty="0" err="1">
                <a:latin typeface="Avenir Book" panose="02000503020000020003" pitchFamily="2" charset="0"/>
              </a:rPr>
              <a:t>randombytes_uniform</a:t>
            </a:r>
            <a:r>
              <a:rPr lang="en" altLang="zh-CN" sz="1200" dirty="0">
                <a:latin typeface="Avenir Book" panose="02000503020000020003" pitchFamily="2" charset="0"/>
              </a:rPr>
              <a:t>() </a:t>
            </a:r>
            <a:r>
              <a:rPr lang="en-US" altLang="zh-CN" sz="1200" dirty="0">
                <a:latin typeface="Avenir Book" panose="02000503020000020003" pitchFamily="2" charset="0"/>
              </a:rPr>
              <a:t>and</a:t>
            </a:r>
            <a:r>
              <a:rPr lang="zh-CN" altLang="en-US" sz="1200" dirty="0">
                <a:latin typeface="Avenir Book" panose="02000503020000020003" pitchFamily="2" charset="0"/>
              </a:rPr>
              <a:t> </a:t>
            </a:r>
            <a:r>
              <a:rPr lang="en-US" altLang="zh-CN" sz="1200" dirty="0" err="1">
                <a:latin typeface="Avenir Book" panose="02000503020000020003" pitchFamily="2" charset="0"/>
              </a:rPr>
              <a:t>ect</a:t>
            </a:r>
            <a:r>
              <a:rPr lang="en-US" altLang="zh-CN" sz="1200" dirty="0">
                <a:latin typeface="Avenir Book" panose="02000503020000020003"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Avenir Book" panose="02000503020000020003" pitchFamily="2" charset="0"/>
              </a:rPr>
              <a:t>And</a:t>
            </a:r>
            <a:r>
              <a:rPr lang="zh-CN" altLang="en-US" sz="1200" dirty="0">
                <a:latin typeface="Avenir Book" panose="02000503020000020003" pitchFamily="2" charset="0"/>
              </a:rPr>
              <a:t> </a:t>
            </a:r>
            <a:r>
              <a:rPr lang="en-US" altLang="zh-CN" sz="1200" dirty="0">
                <a:latin typeface="Avenir Book" panose="02000503020000020003" pitchFamily="2" charset="0"/>
              </a:rPr>
              <a:t>use</a:t>
            </a:r>
            <a:r>
              <a:rPr lang="zh-CN" altLang="en-US" sz="1200" dirty="0">
                <a:latin typeface="Avenir Book" panose="02000503020000020003" pitchFamily="2" charset="0"/>
              </a:rPr>
              <a:t> </a:t>
            </a:r>
            <a:r>
              <a:rPr lang="en-US" altLang="zh-CN" sz="1200" dirty="0">
                <a:latin typeface="Avenir Book" panose="02000503020000020003" pitchFamily="2" charset="0"/>
              </a:rPr>
              <a:t>the</a:t>
            </a:r>
            <a:r>
              <a:rPr lang="zh-CN" altLang="en-US" sz="1200" dirty="0">
                <a:latin typeface="Avenir Book" panose="02000503020000020003" pitchFamily="2" charset="0"/>
              </a:rPr>
              <a:t> </a:t>
            </a:r>
            <a:r>
              <a:rPr lang="en-US" altLang="zh-CN" sz="1200" dirty="0">
                <a:latin typeface="Avenir Book" panose="02000503020000020003" pitchFamily="2" charset="0"/>
              </a:rPr>
              <a:t>values</a:t>
            </a:r>
            <a:r>
              <a:rPr lang="zh-CN" altLang="en-US" sz="1200" dirty="0">
                <a:latin typeface="Avenir Book" panose="02000503020000020003" pitchFamily="2" charset="0"/>
              </a:rPr>
              <a:t> </a:t>
            </a:r>
            <a:r>
              <a:rPr lang="en-US" altLang="zh-CN" sz="1200" dirty="0">
                <a:latin typeface="Avenir Book" panose="02000503020000020003" pitchFamily="2" charset="0"/>
              </a:rPr>
              <a:t>only</a:t>
            </a:r>
            <a:r>
              <a:rPr lang="zh-CN" altLang="en-US" sz="1200" dirty="0">
                <a:latin typeface="Avenir Book" panose="02000503020000020003" pitchFamily="2" charset="0"/>
              </a:rPr>
              <a:t> </a:t>
            </a:r>
            <a:r>
              <a:rPr lang="en-US" altLang="zh-CN" sz="1200" dirty="0">
                <a:latin typeface="Avenir Book" panose="02000503020000020003" pitchFamily="2" charset="0"/>
              </a:rPr>
              <a:t>once.</a:t>
            </a:r>
            <a:endParaRPr lang="en" altLang="zh-CN" sz="1200" dirty="0">
              <a:latin typeface="Avenir Book" panose="02000503020000020003" pitchFamily="2" charset="0"/>
            </a:endParaRPr>
          </a:p>
          <a:p>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36</a:t>
            </a:fld>
            <a:endParaRPr lang="zh-CN" altLang="en-US"/>
          </a:p>
        </p:txBody>
      </p:sp>
    </p:spTree>
    <p:extLst>
      <p:ext uri="{BB962C8B-B14F-4D97-AF65-F5344CB8AC3E}">
        <p14:creationId xmlns:p14="http://schemas.microsoft.com/office/powerpoint/2010/main" val="40263359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Let‘s</a:t>
            </a:r>
            <a:r>
              <a:rPr kumimoji="1" lang="zh-CN" altLang="en-US" dirty="0"/>
              <a:t> </a:t>
            </a:r>
            <a:r>
              <a:rPr kumimoji="1" lang="en-US" altLang="zh-CN" dirty="0"/>
              <a:t>see</a:t>
            </a:r>
            <a:r>
              <a:rPr kumimoji="1" lang="zh-CN" altLang="en-US" dirty="0"/>
              <a:t> </a:t>
            </a:r>
            <a:r>
              <a:rPr kumimoji="1" lang="en-US" altLang="zh-CN" dirty="0"/>
              <a:t>an</a:t>
            </a:r>
            <a:r>
              <a:rPr kumimoji="1" lang="zh-CN" altLang="en-US" dirty="0"/>
              <a:t> </a:t>
            </a:r>
            <a:r>
              <a:rPr kumimoji="1" lang="en-US" altLang="zh-CN" dirty="0" err="1"/>
              <a:t>example.we</a:t>
            </a:r>
            <a:r>
              <a:rPr kumimoji="1" lang="zh-CN" altLang="en-US" dirty="0"/>
              <a:t> </a:t>
            </a:r>
            <a:r>
              <a:rPr kumimoji="1" lang="en-US" altLang="zh-CN" dirty="0"/>
              <a:t>use</a:t>
            </a:r>
            <a:r>
              <a:rPr kumimoji="1" lang="zh-CN" altLang="en-US" dirty="0"/>
              <a:t> </a:t>
            </a:r>
            <a:r>
              <a:rPr kumimoji="1" lang="en-US" altLang="zh-CN" dirty="0"/>
              <a:t>the</a:t>
            </a:r>
            <a:r>
              <a:rPr kumimoji="1" lang="zh-CN" altLang="en-US" dirty="0"/>
              <a:t> </a:t>
            </a:r>
            <a:r>
              <a:rPr kumimoji="1" lang="en-US" altLang="zh-CN" dirty="0"/>
              <a:t>function</a:t>
            </a:r>
            <a:r>
              <a:rPr kumimoji="1" lang="zh-CN" altLang="en-US" dirty="0"/>
              <a:t> </a:t>
            </a:r>
            <a:r>
              <a:rPr kumimoji="1" lang="en" altLang="zh-CN" dirty="0"/>
              <a:t> </a:t>
            </a:r>
            <a:r>
              <a:rPr kumimoji="1" lang="en" altLang="zh-CN" dirty="0" err="1"/>
              <a:t>randombytes_uniform</a:t>
            </a:r>
            <a:r>
              <a:rPr kumimoji="1" lang="en" altLang="zh-CN" dirty="0"/>
              <a:t>() or </a:t>
            </a:r>
            <a:r>
              <a:rPr kumimoji="1" lang="en" altLang="zh-CN" dirty="0" err="1"/>
              <a:t>randombytes_buf</a:t>
            </a:r>
            <a:r>
              <a:rPr kumimoji="1" lang="en" altLang="zh-CN" dirty="0"/>
              <a:t>() from </a:t>
            </a:r>
            <a:r>
              <a:rPr kumimoji="1" lang="en" altLang="zh-CN" dirty="0" err="1"/>
              <a:t>libsodium</a:t>
            </a:r>
            <a:r>
              <a:rPr kumimoji="1" lang="en" altLang="zh-CN" dirty="0"/>
              <a:t>, or randomize() </a:t>
            </a:r>
            <a:r>
              <a:rPr kumimoji="1" lang="en-US" altLang="zh-CN" dirty="0"/>
              <a:t>to</a:t>
            </a:r>
            <a:r>
              <a:rPr kumimoji="1" lang="zh-CN" altLang="en-US" dirty="0"/>
              <a:t> </a:t>
            </a:r>
            <a:r>
              <a:rPr kumimoji="1" lang="en-US" altLang="zh-CN" dirty="0"/>
              <a:t>instead</a:t>
            </a:r>
            <a:r>
              <a:rPr kumimoji="1" lang="zh-CN" altLang="en-US" dirty="0"/>
              <a:t> </a:t>
            </a:r>
            <a:r>
              <a:rPr kumimoji="1" lang="en-US" altLang="zh-CN" dirty="0"/>
              <a:t>of</a:t>
            </a:r>
            <a:r>
              <a:rPr kumimoji="1" lang="zh-CN" altLang="en-US" dirty="0"/>
              <a:t> </a:t>
            </a:r>
            <a:r>
              <a:rPr kumimoji="1" lang="en-US" altLang="zh-CN" dirty="0"/>
              <a:t>rand().</a:t>
            </a:r>
            <a:endParaRPr kumimoji="1" lang="zh-CN" altLang="en-US" dirty="0"/>
          </a:p>
        </p:txBody>
      </p:sp>
      <p:sp>
        <p:nvSpPr>
          <p:cNvPr id="4" name="灯片编号占位符 3"/>
          <p:cNvSpPr>
            <a:spLocks noGrp="1"/>
          </p:cNvSpPr>
          <p:nvPr>
            <p:ph type="sldNum" sz="quarter" idx="5"/>
          </p:nvPr>
        </p:nvSpPr>
        <p:spPr/>
        <p:txBody>
          <a:bodyPr/>
          <a:lstStyle/>
          <a:p>
            <a:fld id="{B9BCC932-0C1F-4C94-8B9A-3944ABBB4E30}" type="slidenum">
              <a:rPr lang="zh-CN" altLang="en-US" smtClean="0"/>
              <a:t>37</a:t>
            </a:fld>
            <a:endParaRPr lang="zh-CN" altLang="en-US"/>
          </a:p>
        </p:txBody>
      </p:sp>
    </p:spTree>
    <p:extLst>
      <p:ext uri="{BB962C8B-B14F-4D97-AF65-F5344CB8AC3E}">
        <p14:creationId xmlns:p14="http://schemas.microsoft.com/office/powerpoint/2010/main" val="19986982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Code smell is directly related to technical debts. As we can see, code smell is not bugs, rather a </a:t>
            </a:r>
            <a:r>
              <a:rPr lang="zh-CN" altLang="en-US" dirty="0"/>
              <a:t>‘</a:t>
            </a:r>
            <a:r>
              <a:rPr lang="en-US" altLang="zh-CN" dirty="0"/>
              <a:t>poor design</a:t>
            </a:r>
            <a:r>
              <a:rPr lang="zh-CN" altLang="en-US" dirty="0"/>
              <a:t>’</a:t>
            </a:r>
            <a:r>
              <a:rPr lang="en-US" altLang="zh-CN" dirty="0"/>
              <a:t>. Removing code smell can substantially improve our project quality and design</a:t>
            </a:r>
            <a:r>
              <a:rPr lang="zh-CN" altLang="en-US" dirty="0"/>
              <a:t> </a:t>
            </a:r>
            <a:r>
              <a:rPr lang="en-US" altLang="zh-CN" dirty="0"/>
              <a:t>level.</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38</a:t>
            </a:fld>
            <a:endParaRPr lang="zh-CN" altLang="en-US"/>
          </a:p>
        </p:txBody>
      </p:sp>
    </p:spTree>
    <p:extLst>
      <p:ext uri="{BB962C8B-B14F-4D97-AF65-F5344CB8AC3E}">
        <p14:creationId xmlns:p14="http://schemas.microsoft.com/office/powerpoint/2010/main" val="19063667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a:t>
            </a:r>
            <a:r>
              <a:rPr lang="zh-CN" altLang="en-US" dirty="0"/>
              <a:t> </a:t>
            </a:r>
            <a:r>
              <a:rPr lang="en-US" altLang="zh-CN" dirty="0"/>
              <a:t>are</a:t>
            </a:r>
            <a:r>
              <a:rPr lang="zh-CN" altLang="en-US" dirty="0"/>
              <a:t> </a:t>
            </a:r>
            <a:r>
              <a:rPr lang="en-US" altLang="zh-CN" dirty="0"/>
              <a:t>2</a:t>
            </a:r>
            <a:r>
              <a:rPr lang="zh-CN" altLang="en-US" dirty="0"/>
              <a:t> </a:t>
            </a:r>
            <a:r>
              <a:rPr lang="en-US" altLang="zh-CN" dirty="0"/>
              <a:t>code smell examples. First is simple and common: you are not suggested to use the same name within a class hierarchy(except static or private). Although it’s not wrong, it may render your code at a chaos. And this code smell can be detected by most of IDE.</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39</a:t>
            </a:fld>
            <a:endParaRPr lang="zh-CN" altLang="en-US"/>
          </a:p>
        </p:txBody>
      </p:sp>
    </p:spTree>
    <p:extLst>
      <p:ext uri="{BB962C8B-B14F-4D97-AF65-F5344CB8AC3E}">
        <p14:creationId xmlns:p14="http://schemas.microsoft.com/office/powerpoint/2010/main" val="1176005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Why</a:t>
            </a:r>
            <a:r>
              <a:rPr lang="zh-CN" altLang="en-US" dirty="0"/>
              <a:t> </a:t>
            </a:r>
            <a:r>
              <a:rPr lang="en-US" altLang="zh-CN" dirty="0"/>
              <a:t>do</a:t>
            </a:r>
            <a:r>
              <a:rPr lang="zh-CN" altLang="en-US" dirty="0"/>
              <a:t> </a:t>
            </a:r>
            <a:r>
              <a:rPr lang="en-US" altLang="zh-CN" dirty="0"/>
              <a:t>we</a:t>
            </a:r>
            <a:r>
              <a:rPr lang="zh-CN" altLang="en-US" dirty="0"/>
              <a:t> </a:t>
            </a:r>
            <a:r>
              <a:rPr lang="en-US" altLang="zh-CN" dirty="0"/>
              <a:t>need</a:t>
            </a:r>
            <a:r>
              <a:rPr lang="zh-CN" altLang="en-US" dirty="0"/>
              <a:t> </a:t>
            </a:r>
            <a:r>
              <a:rPr lang="en-US" altLang="zh-CN" dirty="0" err="1"/>
              <a:t>sonarqube</a:t>
            </a:r>
            <a:r>
              <a:rPr lang="zh-CN" altLang="en-US" dirty="0"/>
              <a:t> </a:t>
            </a:r>
            <a:r>
              <a:rPr lang="en-US" altLang="zh-CN" dirty="0"/>
              <a:t>and</a:t>
            </a:r>
            <a:r>
              <a:rPr lang="zh-CN" altLang="en-US" dirty="0"/>
              <a:t> </a:t>
            </a:r>
            <a:r>
              <a:rPr lang="en-US" altLang="zh-CN" dirty="0"/>
              <a:t>why</a:t>
            </a:r>
            <a:r>
              <a:rPr lang="zh-CN" altLang="en-US" dirty="0"/>
              <a:t> </a:t>
            </a:r>
            <a:r>
              <a:rPr lang="en-US" altLang="zh-CN" dirty="0"/>
              <a:t>we</a:t>
            </a:r>
            <a:r>
              <a:rPr lang="zh-CN" altLang="en-US" dirty="0"/>
              <a:t> </a:t>
            </a:r>
            <a:r>
              <a:rPr lang="en-US" altLang="zh-CN" dirty="0"/>
              <a:t>use</a:t>
            </a:r>
            <a:r>
              <a:rPr lang="zh-CN" altLang="en-US" dirty="0"/>
              <a:t> </a:t>
            </a:r>
            <a:r>
              <a:rPr lang="en-US" altLang="zh-CN" dirty="0"/>
              <a:t>it?</a:t>
            </a:r>
          </a:p>
          <a:p>
            <a:r>
              <a:rPr lang="zh-CN" altLang="en-US" dirty="0"/>
              <a:t> </a:t>
            </a:r>
            <a:r>
              <a:rPr lang="zh-CN" altLang="en-US" dirty="0">
                <a:latin typeface="Avenir Book" panose="02000503020000020003" pitchFamily="2" charset="0"/>
              </a:rPr>
              <a:t>In the traditional method, developers conduct code quality audits before releasing a new version. This method may be effective in the short term, especially with strong management support, but it always fails in the medium to long term because:</a:t>
            </a:r>
            <a:endParaRPr lang="en-US" altLang="zh-CN" dirty="0">
              <a:latin typeface="Avenir Book" panose="02000503020000020003" pitchFamily="2" charset="0"/>
            </a:endParaRPr>
          </a:p>
          <a:p>
            <a:r>
              <a:rPr lang="en-US" altLang="zh-CN" dirty="0">
                <a:latin typeface="Avenir Book" panose="02000503020000020003" pitchFamily="2" charset="0"/>
              </a:rPr>
              <a:t>First,</a:t>
            </a:r>
            <a:r>
              <a:rPr lang="zh-CN" altLang="en-US" dirty="0">
                <a:latin typeface="Avenir Book" panose="02000503020000020003" pitchFamily="2" charset="0"/>
              </a:rPr>
              <a:t> </a:t>
            </a:r>
            <a:r>
              <a:rPr lang="en-US" altLang="zh-CN" dirty="0">
                <a:latin typeface="Avenir Book" panose="02000503020000020003" pitchFamily="2" charset="0"/>
              </a:rPr>
              <a:t>everyone</a:t>
            </a:r>
            <a:r>
              <a:rPr lang="zh-CN" altLang="en-US" dirty="0">
                <a:latin typeface="Avenir Book" panose="02000503020000020003" pitchFamily="2" charset="0"/>
              </a:rPr>
              <a:t> </a:t>
            </a:r>
            <a:r>
              <a:rPr lang="en-US" altLang="zh-CN" dirty="0">
                <a:latin typeface="Avenir Book" panose="02000503020000020003" pitchFamily="2" charset="0"/>
              </a:rPr>
              <a:t>hopes</a:t>
            </a:r>
            <a:r>
              <a:rPr lang="zh-CN" altLang="en-US" dirty="0">
                <a:latin typeface="Avenir Book" panose="02000503020000020003" pitchFamily="2" charset="0"/>
              </a:rPr>
              <a:t> </a:t>
            </a:r>
            <a:r>
              <a:rPr lang="en-US" altLang="zh-CN" dirty="0">
                <a:latin typeface="Avenir Book" panose="02000503020000020003" pitchFamily="2" charset="0"/>
              </a:rPr>
              <a:t>to</a:t>
            </a:r>
            <a:r>
              <a:rPr lang="zh-CN" altLang="en-US" dirty="0">
                <a:latin typeface="Avenir Book" panose="02000503020000020003" pitchFamily="2" charset="0"/>
              </a:rPr>
              <a:t> </a:t>
            </a:r>
            <a:r>
              <a:rPr lang="en-US" altLang="zh-CN" dirty="0">
                <a:latin typeface="Avenir Book" panose="02000503020000020003" pitchFamily="2" charset="0"/>
              </a:rPr>
              <a:t>release</a:t>
            </a:r>
            <a:r>
              <a:rPr lang="zh-CN" altLang="en-US" dirty="0">
                <a:latin typeface="Avenir Book" panose="02000503020000020003" pitchFamily="2" charset="0"/>
              </a:rPr>
              <a:t> </a:t>
            </a:r>
            <a:r>
              <a:rPr lang="en-US" altLang="zh-CN" dirty="0">
                <a:latin typeface="Avenir Book" panose="02000503020000020003" pitchFamily="2" charset="0"/>
              </a:rPr>
              <a:t>a</a:t>
            </a:r>
            <a:r>
              <a:rPr lang="zh-CN" altLang="en-US" dirty="0">
                <a:latin typeface="Avenir Book" panose="02000503020000020003" pitchFamily="2" charset="0"/>
              </a:rPr>
              <a:t> </a:t>
            </a:r>
            <a:r>
              <a:rPr lang="en-US" altLang="zh-CN" dirty="0">
                <a:latin typeface="Avenir Book" panose="02000503020000020003" pitchFamily="2" charset="0"/>
              </a:rPr>
              <a:t>new</a:t>
            </a:r>
            <a:r>
              <a:rPr lang="zh-CN" altLang="en-US" dirty="0">
                <a:latin typeface="Avenir Book" panose="02000503020000020003" pitchFamily="2" charset="0"/>
              </a:rPr>
              <a:t> </a:t>
            </a:r>
            <a:r>
              <a:rPr lang="en-US" altLang="zh-CN" dirty="0">
                <a:latin typeface="Avenir Book" panose="02000503020000020003" pitchFamily="2" charset="0"/>
              </a:rPr>
              <a:t>version</a:t>
            </a:r>
            <a:r>
              <a:rPr lang="zh-CN" altLang="en-US" dirty="0">
                <a:latin typeface="Avenir Book" panose="02000503020000020003" pitchFamily="2" charset="0"/>
              </a:rPr>
              <a:t> </a:t>
            </a:r>
            <a:r>
              <a:rPr lang="en-US" altLang="zh-CN" dirty="0">
                <a:latin typeface="Avenir Book" panose="02000503020000020003" pitchFamily="2" charset="0"/>
              </a:rPr>
              <a:t>at</a:t>
            </a:r>
            <a:r>
              <a:rPr lang="zh-CN" altLang="en-US" dirty="0">
                <a:latin typeface="Avenir Book" panose="02000503020000020003" pitchFamily="2" charset="0"/>
              </a:rPr>
              <a:t> </a:t>
            </a:r>
            <a:r>
              <a:rPr lang="en-US" altLang="zh-CN" dirty="0">
                <a:latin typeface="Avenir Book" panose="02000503020000020003" pitchFamily="2" charset="0"/>
              </a:rPr>
              <a:t>that</a:t>
            </a:r>
            <a:r>
              <a:rPr lang="zh-CN" altLang="en-US" dirty="0">
                <a:latin typeface="Avenir Book" panose="02000503020000020003" pitchFamily="2" charset="0"/>
              </a:rPr>
              <a:t> </a:t>
            </a:r>
            <a:r>
              <a:rPr lang="en-US" altLang="zh-CN" dirty="0">
                <a:latin typeface="Avenir Book" panose="02000503020000020003" pitchFamily="2" charset="0"/>
              </a:rPr>
              <a:t>time</a:t>
            </a:r>
            <a:r>
              <a:rPr lang="zh-CN" altLang="en-US" dirty="0">
                <a:latin typeface="Avenir Book" panose="02000503020000020003" pitchFamily="2" charset="0"/>
              </a:rPr>
              <a:t> </a:t>
            </a:r>
            <a:r>
              <a:rPr lang="en-US" altLang="zh-CN" dirty="0">
                <a:latin typeface="Avenir Book" panose="02000503020000020003" pitchFamily="2" charset="0"/>
              </a:rPr>
              <a:t>so</a:t>
            </a:r>
            <a:r>
              <a:rPr lang="zh-CN" altLang="en-US" dirty="0">
                <a:latin typeface="Avenir Book" panose="02000503020000020003" pitchFamily="2" charset="0"/>
              </a:rPr>
              <a:t> </a:t>
            </a:r>
            <a:r>
              <a:rPr lang="en-US" altLang="zh-CN" dirty="0">
                <a:latin typeface="Avenir Book" panose="02000503020000020003" pitchFamily="2" charset="0"/>
              </a:rPr>
              <a:t>the</a:t>
            </a:r>
            <a:r>
              <a:rPr lang="zh-CN" altLang="en-US" dirty="0">
                <a:latin typeface="Avenir Book" panose="02000503020000020003" pitchFamily="2" charset="0"/>
              </a:rPr>
              <a:t> </a:t>
            </a:r>
            <a:r>
              <a:rPr lang="en-US" altLang="zh-CN" dirty="0">
                <a:latin typeface="Avenir Book" panose="02000503020000020003" pitchFamily="2" charset="0"/>
              </a:rPr>
              <a:t>code</a:t>
            </a:r>
            <a:r>
              <a:rPr lang="zh-CN" altLang="en-US" dirty="0">
                <a:latin typeface="Avenir Book" panose="02000503020000020003" pitchFamily="2" charset="0"/>
              </a:rPr>
              <a:t> </a:t>
            </a:r>
            <a:r>
              <a:rPr lang="en-US" altLang="zh-CN" dirty="0">
                <a:latin typeface="Avenir Book" panose="02000503020000020003" pitchFamily="2" charset="0"/>
              </a:rPr>
              <a:t>view</a:t>
            </a:r>
            <a:r>
              <a:rPr lang="zh-CN" altLang="en-US" dirty="0">
                <a:latin typeface="Avenir Book" panose="02000503020000020003" pitchFamily="2" charset="0"/>
              </a:rPr>
              <a:t> </a:t>
            </a:r>
            <a:r>
              <a:rPr lang="en-US" altLang="zh-CN" dirty="0">
                <a:latin typeface="Avenir Book" panose="02000503020000020003" pitchFamily="2" charset="0"/>
              </a:rPr>
              <a:t>came</a:t>
            </a:r>
            <a:r>
              <a:rPr lang="zh-CN" altLang="en-US" dirty="0">
                <a:latin typeface="Avenir Book" panose="02000503020000020003" pitchFamily="2" charset="0"/>
              </a:rPr>
              <a:t> </a:t>
            </a:r>
            <a:r>
              <a:rPr lang="en-US" altLang="zh-CN" dirty="0">
                <a:latin typeface="Avenir Book" panose="02000503020000020003" pitchFamily="2" charset="0"/>
              </a:rPr>
              <a:t>too</a:t>
            </a:r>
            <a:r>
              <a:rPr lang="zh-CN" altLang="en-US" dirty="0">
                <a:latin typeface="Avenir Book" panose="02000503020000020003" pitchFamily="2" charset="0"/>
              </a:rPr>
              <a:t> </a:t>
            </a:r>
            <a:r>
              <a:rPr lang="en-US" altLang="zh-CN" dirty="0">
                <a:latin typeface="Avenir Book" panose="02000503020000020003" pitchFamily="2" charset="0"/>
              </a:rPr>
              <a:t>late;</a:t>
            </a:r>
          </a:p>
          <a:p>
            <a:r>
              <a:rPr lang="en-US" altLang="zh-CN" dirty="0">
                <a:latin typeface="Avenir Book" panose="02000503020000020003" pitchFamily="2" charset="0"/>
              </a:rPr>
              <a:t>Second,</a:t>
            </a:r>
            <a:r>
              <a:rPr lang="zh-CN" altLang="en-US" dirty="0">
                <a:latin typeface="Avenir Book" panose="02000503020000020003" pitchFamily="2" charset="0"/>
              </a:rPr>
              <a:t> </a:t>
            </a:r>
            <a:r>
              <a:rPr lang="en-US" altLang="zh-CN" dirty="0">
                <a:latin typeface="Avenir Book" panose="02000503020000020003" pitchFamily="2" charset="0"/>
              </a:rPr>
              <a:t>if</a:t>
            </a:r>
            <a:r>
              <a:rPr lang="zh-CN" altLang="en-US" dirty="0">
                <a:latin typeface="Avenir Book" panose="02000503020000020003" pitchFamily="2" charset="0"/>
              </a:rPr>
              <a:t> </a:t>
            </a:r>
            <a:r>
              <a:rPr lang="en-US" altLang="zh-CN" dirty="0">
                <a:latin typeface="Avenir Book" panose="02000503020000020003" pitchFamily="2" charset="0"/>
              </a:rPr>
              <a:t>the</a:t>
            </a:r>
            <a:r>
              <a:rPr lang="zh-CN" altLang="en-US" dirty="0">
                <a:latin typeface="Avenir Book" panose="02000503020000020003" pitchFamily="2" charset="0"/>
              </a:rPr>
              <a:t> </a:t>
            </a:r>
            <a:r>
              <a:rPr lang="en-US" altLang="zh-CN" dirty="0">
                <a:latin typeface="Avenir Book" panose="02000503020000020003" pitchFamily="2" charset="0"/>
              </a:rPr>
              <a:t>test</a:t>
            </a:r>
            <a:r>
              <a:rPr lang="zh-CN" altLang="en-US" dirty="0">
                <a:latin typeface="Avenir Book" panose="02000503020000020003" pitchFamily="2" charset="0"/>
              </a:rPr>
              <a:t> </a:t>
            </a:r>
            <a:r>
              <a:rPr lang="en-US" altLang="zh-CN" dirty="0">
                <a:latin typeface="Avenir Book" panose="02000503020000020003" pitchFamily="2" charset="0"/>
              </a:rPr>
              <a:t>result</a:t>
            </a:r>
            <a:r>
              <a:rPr lang="zh-CN" altLang="en-US" dirty="0">
                <a:latin typeface="Avenir Book" panose="02000503020000020003" pitchFamily="2" charset="0"/>
              </a:rPr>
              <a:t> </a:t>
            </a:r>
            <a:r>
              <a:rPr lang="en-US" altLang="zh-CN" dirty="0">
                <a:latin typeface="Avenir Book" panose="02000503020000020003" pitchFamily="2" charset="0"/>
              </a:rPr>
              <a:t>was</a:t>
            </a:r>
            <a:r>
              <a:rPr lang="zh-CN" altLang="en-US" dirty="0">
                <a:latin typeface="Avenir Book" panose="02000503020000020003" pitchFamily="2" charset="0"/>
              </a:rPr>
              <a:t> </a:t>
            </a:r>
            <a:r>
              <a:rPr lang="en-US" altLang="zh-CN" dirty="0">
                <a:latin typeface="Avenir Book" panose="02000503020000020003" pitchFamily="2" charset="0"/>
              </a:rPr>
              <a:t>made</a:t>
            </a:r>
            <a:r>
              <a:rPr lang="zh-CN" altLang="en-US" dirty="0">
                <a:latin typeface="Avenir Book" panose="02000503020000020003" pitchFamily="2" charset="0"/>
              </a:rPr>
              <a:t> </a:t>
            </a:r>
            <a:r>
              <a:rPr lang="en-US" altLang="zh-CN" dirty="0">
                <a:latin typeface="Avenir Book" panose="02000503020000020003" pitchFamily="2" charset="0"/>
              </a:rPr>
              <a:t>by</a:t>
            </a:r>
            <a:r>
              <a:rPr lang="zh-CN" altLang="en-US" dirty="0">
                <a:latin typeface="Avenir Book" panose="02000503020000020003" pitchFamily="2" charset="0"/>
              </a:rPr>
              <a:t> </a:t>
            </a:r>
            <a:r>
              <a:rPr lang="en-US" altLang="zh-CN" dirty="0">
                <a:latin typeface="Avenir Book" panose="02000503020000020003" pitchFamily="2" charset="0"/>
              </a:rPr>
              <a:t>someone</a:t>
            </a:r>
            <a:r>
              <a:rPr lang="zh-CN" altLang="en-US" dirty="0">
                <a:latin typeface="Avenir Book" panose="02000503020000020003" pitchFamily="2" charset="0"/>
              </a:rPr>
              <a:t> </a:t>
            </a:r>
            <a:r>
              <a:rPr lang="en-US" altLang="zh-CN" dirty="0">
                <a:latin typeface="Avenir Book" panose="02000503020000020003" pitchFamily="2" charset="0"/>
              </a:rPr>
              <a:t>who</a:t>
            </a:r>
            <a:r>
              <a:rPr lang="zh-CN" altLang="en-US" dirty="0">
                <a:latin typeface="Avenir Book" panose="02000503020000020003" pitchFamily="2" charset="0"/>
              </a:rPr>
              <a:t> </a:t>
            </a:r>
            <a:r>
              <a:rPr lang="en-US" altLang="zh-CN" dirty="0">
                <a:latin typeface="Avenir Book" panose="02000503020000020003" pitchFamily="2" charset="0"/>
              </a:rPr>
              <a:t>does</a:t>
            </a:r>
            <a:r>
              <a:rPr lang="zh-CN" altLang="en-US" dirty="0">
                <a:latin typeface="Avenir Book" panose="02000503020000020003" pitchFamily="2" charset="0"/>
              </a:rPr>
              <a:t> </a:t>
            </a:r>
            <a:r>
              <a:rPr lang="en-US" altLang="zh-CN" dirty="0">
                <a:latin typeface="Avenir Book" panose="02000503020000020003" pitchFamily="2" charset="0"/>
              </a:rPr>
              <a:t>not</a:t>
            </a:r>
            <a:r>
              <a:rPr lang="zh-CN" altLang="en-US" dirty="0">
                <a:latin typeface="Avenir Book" panose="02000503020000020003" pitchFamily="2" charset="0"/>
              </a:rPr>
              <a:t> </a:t>
            </a:r>
            <a:r>
              <a:rPr lang="en-US" altLang="zh-CN" dirty="0">
                <a:latin typeface="Avenir Book" panose="02000503020000020003" pitchFamily="2" charset="0"/>
              </a:rPr>
              <a:t>know</a:t>
            </a:r>
            <a:r>
              <a:rPr lang="zh-CN" altLang="en-US" dirty="0">
                <a:latin typeface="Avenir Book" panose="02000503020000020003" pitchFamily="2" charset="0"/>
              </a:rPr>
              <a:t> </a:t>
            </a:r>
            <a:r>
              <a:rPr lang="en-US" altLang="zh-CN" dirty="0">
                <a:latin typeface="Avenir Book" panose="02000503020000020003" pitchFamily="2" charset="0"/>
              </a:rPr>
              <a:t>the</a:t>
            </a:r>
            <a:r>
              <a:rPr lang="zh-CN" altLang="en-US" dirty="0">
                <a:latin typeface="Avenir Book" panose="02000503020000020003" pitchFamily="2" charset="0"/>
              </a:rPr>
              <a:t> </a:t>
            </a:r>
            <a:r>
              <a:rPr lang="en-US" altLang="zh-CN" dirty="0">
                <a:latin typeface="Avenir Book" panose="02000503020000020003" pitchFamily="2" charset="0"/>
              </a:rPr>
              <a:t>background</a:t>
            </a:r>
            <a:r>
              <a:rPr lang="zh-CN" altLang="en-US" dirty="0">
                <a:latin typeface="Avenir Book" panose="02000503020000020003" pitchFamily="2" charset="0"/>
              </a:rPr>
              <a:t> </a:t>
            </a:r>
            <a:r>
              <a:rPr lang="en-US" altLang="zh-CN" dirty="0">
                <a:latin typeface="Avenir Book" panose="02000503020000020003" pitchFamily="2" charset="0"/>
              </a:rPr>
              <a:t>of</a:t>
            </a:r>
            <a:r>
              <a:rPr lang="zh-CN" altLang="en-US" dirty="0">
                <a:latin typeface="Avenir Book" panose="02000503020000020003" pitchFamily="2" charset="0"/>
              </a:rPr>
              <a:t> </a:t>
            </a:r>
            <a:r>
              <a:rPr lang="en-US" altLang="zh-CN" dirty="0">
                <a:latin typeface="Avenir Book" panose="02000503020000020003" pitchFamily="2" charset="0"/>
              </a:rPr>
              <a:t>the</a:t>
            </a:r>
            <a:r>
              <a:rPr lang="zh-CN" altLang="en-US" dirty="0">
                <a:latin typeface="Avenir Book" panose="02000503020000020003" pitchFamily="2" charset="0"/>
              </a:rPr>
              <a:t> </a:t>
            </a:r>
            <a:r>
              <a:rPr lang="en-US" altLang="zh-CN" dirty="0">
                <a:latin typeface="Avenir Book" panose="02000503020000020003" pitchFamily="2" charset="0"/>
              </a:rPr>
              <a:t>project,</a:t>
            </a:r>
            <a:r>
              <a:rPr lang="zh-CN" altLang="en-US" dirty="0">
                <a:latin typeface="Avenir Book" panose="02000503020000020003" pitchFamily="2" charset="0"/>
              </a:rPr>
              <a:t> </a:t>
            </a:r>
            <a:r>
              <a:rPr lang="en-US" altLang="zh-CN" dirty="0">
                <a:latin typeface="Avenir Book" panose="02000503020000020003" pitchFamily="2" charset="0"/>
              </a:rPr>
              <a:t>the</a:t>
            </a:r>
            <a:r>
              <a:rPr lang="zh-CN" altLang="en-US" dirty="0">
                <a:latin typeface="Avenir Book" panose="02000503020000020003" pitchFamily="2" charset="0"/>
              </a:rPr>
              <a:t> </a:t>
            </a:r>
            <a:r>
              <a:rPr lang="en-US" altLang="zh-CN" dirty="0">
                <a:latin typeface="Avenir Book" panose="02000503020000020003" pitchFamily="2" charset="0"/>
              </a:rPr>
              <a:t>developers</a:t>
            </a:r>
            <a:r>
              <a:rPr lang="zh-CN" altLang="en-US" dirty="0">
                <a:latin typeface="Avenir Book" panose="02000503020000020003" pitchFamily="2" charset="0"/>
              </a:rPr>
              <a:t> </a:t>
            </a:r>
            <a:r>
              <a:rPr lang="en-US" altLang="zh-CN" dirty="0">
                <a:latin typeface="Avenir Book" panose="02000503020000020003" pitchFamily="2" charset="0"/>
              </a:rPr>
              <a:t>may</a:t>
            </a:r>
            <a:r>
              <a:rPr lang="zh-CN" altLang="en-US" dirty="0">
                <a:latin typeface="Avenir Book" panose="02000503020000020003" pitchFamily="2" charset="0"/>
              </a:rPr>
              <a:t> </a:t>
            </a:r>
            <a:r>
              <a:rPr lang="en-US" altLang="zh-CN" dirty="0">
                <a:latin typeface="Avenir Book" panose="02000503020000020003" pitchFamily="2" charset="0"/>
              </a:rPr>
              <a:t>reject</a:t>
            </a:r>
            <a:r>
              <a:rPr lang="zh-CN" altLang="en-US" dirty="0">
                <a:latin typeface="Avenir Book" panose="02000503020000020003" pitchFamily="2" charset="0"/>
              </a:rPr>
              <a:t> </a:t>
            </a:r>
            <a:r>
              <a:rPr lang="en-US" altLang="zh-CN" dirty="0">
                <a:latin typeface="Avenir Book" panose="02000503020000020003" pitchFamily="2" charset="0"/>
              </a:rPr>
              <a:t>it.</a:t>
            </a:r>
          </a:p>
          <a:p>
            <a:r>
              <a:rPr lang="en-US" altLang="zh-CN" dirty="0"/>
              <a:t>Then,</a:t>
            </a:r>
            <a:r>
              <a:rPr lang="zh-CN" altLang="en-US" dirty="0"/>
              <a:t> </a:t>
            </a:r>
            <a:r>
              <a:rPr lang="en-US" altLang="zh-CN" dirty="0"/>
              <a:t>this</a:t>
            </a:r>
            <a:r>
              <a:rPr lang="zh-CN" altLang="en-US" dirty="0"/>
              <a:t> </a:t>
            </a:r>
            <a:r>
              <a:rPr lang="en-US" altLang="zh-CN" dirty="0"/>
              <a:t>will</a:t>
            </a:r>
            <a:r>
              <a:rPr lang="zh-CN" altLang="en-US" dirty="0"/>
              <a:t> </a:t>
            </a:r>
            <a:r>
              <a:rPr lang="en-US" altLang="zh-CN" dirty="0"/>
              <a:t>makes</a:t>
            </a:r>
            <a:r>
              <a:rPr lang="zh-CN" altLang="en-US" dirty="0"/>
              <a:t> </a:t>
            </a:r>
            <a:r>
              <a:rPr lang="en-US" altLang="zh-CN" dirty="0"/>
              <a:t>the</a:t>
            </a:r>
            <a:r>
              <a:rPr lang="zh-CN" altLang="en-US" dirty="0"/>
              <a:t> </a:t>
            </a:r>
            <a:r>
              <a:rPr lang="en-US" altLang="zh-CN" dirty="0"/>
              <a:t>code</a:t>
            </a:r>
            <a:r>
              <a:rPr lang="zh-CN" altLang="en-US" dirty="0"/>
              <a:t> </a:t>
            </a:r>
            <a:r>
              <a:rPr lang="en-US" altLang="zh-CN" dirty="0"/>
              <a:t>quality</a:t>
            </a:r>
            <a:r>
              <a:rPr lang="zh-CN" altLang="en-US" dirty="0"/>
              <a:t> </a:t>
            </a:r>
            <a:r>
              <a:rPr lang="en-US" altLang="zh-CN" dirty="0"/>
              <a:t>lack</a:t>
            </a:r>
            <a:r>
              <a:rPr lang="zh-CN" altLang="en-US" dirty="0"/>
              <a:t> </a:t>
            </a:r>
            <a:r>
              <a:rPr lang="en-US" altLang="zh-CN" dirty="0"/>
              <a:t>of</a:t>
            </a:r>
            <a:r>
              <a:rPr lang="zh-CN" altLang="en-US" dirty="0"/>
              <a:t> </a:t>
            </a:r>
            <a:r>
              <a:rPr lang="en-US" altLang="zh-CN" dirty="0"/>
              <a:t>ownership.</a:t>
            </a:r>
          </a:p>
          <a:p>
            <a:r>
              <a:rPr lang="en-US" altLang="zh-CN" dirty="0"/>
              <a:t>Lastly,</a:t>
            </a:r>
            <a:r>
              <a:rPr lang="zh-CN" altLang="en-US" dirty="0"/>
              <a:t> </a:t>
            </a:r>
            <a:r>
              <a:rPr lang="en-US" altLang="zh-CN" dirty="0"/>
              <a:t>it</a:t>
            </a:r>
            <a:r>
              <a:rPr lang="zh-CN" altLang="en-US" dirty="0"/>
              <a:t> </a:t>
            </a:r>
            <a:r>
              <a:rPr lang="en-US" altLang="zh-CN" dirty="0"/>
              <a:t>will</a:t>
            </a:r>
            <a:r>
              <a:rPr lang="zh-CN" altLang="en-US" dirty="0"/>
              <a:t> </a:t>
            </a:r>
            <a:r>
              <a:rPr lang="en-US" altLang="zh-CN" dirty="0"/>
              <a:t>be</a:t>
            </a:r>
            <a:r>
              <a:rPr lang="zh-CN" altLang="en-US" dirty="0"/>
              <a:t> </a:t>
            </a:r>
            <a:r>
              <a:rPr lang="en-US" altLang="zh-CN" dirty="0"/>
              <a:t>difficult</a:t>
            </a:r>
            <a:r>
              <a:rPr lang="zh-CN" altLang="en-US" dirty="0"/>
              <a:t> </a:t>
            </a:r>
            <a:r>
              <a:rPr lang="en-US" altLang="zh-CN" dirty="0"/>
              <a:t>to</a:t>
            </a:r>
            <a:r>
              <a:rPr lang="zh-CN" altLang="en-US" dirty="0"/>
              <a:t> </a:t>
            </a:r>
            <a:r>
              <a:rPr lang="en-US" altLang="zh-CN" dirty="0"/>
              <a:t>apply</a:t>
            </a:r>
            <a:r>
              <a:rPr lang="zh-CN" altLang="en-US" dirty="0"/>
              <a:t> </a:t>
            </a:r>
            <a:r>
              <a:rPr lang="en-US" altLang="zh-CN" dirty="0"/>
              <a:t>the</a:t>
            </a:r>
            <a:r>
              <a:rPr lang="zh-CN" altLang="en-US" dirty="0"/>
              <a:t> </a:t>
            </a:r>
            <a:r>
              <a:rPr lang="en-US" altLang="zh-CN" dirty="0"/>
              <a:t>same</a:t>
            </a:r>
            <a:r>
              <a:rPr lang="zh-CN" altLang="en-US" dirty="0"/>
              <a:t> </a:t>
            </a:r>
            <a:r>
              <a:rPr lang="en-US" altLang="zh-CN" dirty="0"/>
              <a:t>standard</a:t>
            </a:r>
            <a:r>
              <a:rPr lang="zh-CN" altLang="en-US" dirty="0"/>
              <a:t> </a:t>
            </a:r>
            <a:r>
              <a:rPr lang="en-US" altLang="zh-CN" dirty="0"/>
              <a:t>to</a:t>
            </a:r>
            <a:r>
              <a:rPr lang="zh-CN" altLang="en-US" dirty="0"/>
              <a:t> </a:t>
            </a:r>
            <a:r>
              <a:rPr lang="en-US" altLang="zh-CN" dirty="0"/>
              <a:t>all</a:t>
            </a:r>
            <a:r>
              <a:rPr lang="zh-CN" altLang="en-US" dirty="0"/>
              <a:t> </a:t>
            </a:r>
            <a:r>
              <a:rPr lang="en-US" altLang="zh-CN" dirty="0"/>
              <a:t>applications</a:t>
            </a:r>
            <a:r>
              <a:rPr lang="zh-CN" altLang="en-US" dirty="0"/>
              <a:t> </a:t>
            </a:r>
            <a:r>
              <a:rPr lang="en-US" altLang="zh-CN" dirty="0"/>
              <a:t>which</a:t>
            </a:r>
            <a:r>
              <a:rPr lang="zh-CN" altLang="en-US" dirty="0"/>
              <a:t> </a:t>
            </a:r>
            <a:r>
              <a:rPr lang="en-US" altLang="zh-CN" dirty="0"/>
              <a:t>will</a:t>
            </a:r>
            <a:r>
              <a:rPr lang="zh-CN" altLang="en-US" dirty="0"/>
              <a:t> </a:t>
            </a:r>
            <a:r>
              <a:rPr lang="en-US" altLang="zh-CN" dirty="0"/>
              <a:t>reduce</a:t>
            </a:r>
            <a:r>
              <a:rPr lang="zh-CN" altLang="en-US" dirty="0"/>
              <a:t> </a:t>
            </a:r>
            <a:r>
              <a:rPr lang="en-US" altLang="zh-CN" dirty="0"/>
              <a:t>the</a:t>
            </a:r>
            <a:r>
              <a:rPr lang="zh-CN" altLang="en-US" dirty="0"/>
              <a:t> </a:t>
            </a:r>
            <a:r>
              <a:rPr lang="en-US" altLang="zh-CN" dirty="0"/>
              <a:t>credibility</a:t>
            </a:r>
            <a:r>
              <a:rPr lang="zh-CN" altLang="en-US" dirty="0"/>
              <a:t> </a:t>
            </a:r>
            <a:r>
              <a:rPr lang="en-US" altLang="zh-CN" dirty="0"/>
              <a:t>of</a:t>
            </a:r>
            <a:r>
              <a:rPr lang="zh-CN" altLang="en-US" dirty="0"/>
              <a:t> </a:t>
            </a:r>
            <a:r>
              <a:rPr lang="en-US" altLang="zh-CN" dirty="0"/>
              <a:t>the</a:t>
            </a:r>
            <a:r>
              <a:rPr lang="zh-CN" altLang="en-US" dirty="0"/>
              <a:t> </a:t>
            </a:r>
            <a:r>
              <a:rPr lang="en-US" altLang="zh-CN" dirty="0"/>
              <a:t>code</a:t>
            </a:r>
            <a:r>
              <a:rPr lang="zh-CN" altLang="en-US" dirty="0"/>
              <a:t> </a:t>
            </a:r>
            <a:r>
              <a:rPr lang="en-US" altLang="zh-CN" dirty="0"/>
              <a:t>quality</a:t>
            </a:r>
            <a:r>
              <a:rPr lang="zh-CN" altLang="en-US" dirty="0"/>
              <a:t> </a:t>
            </a:r>
            <a:r>
              <a:rPr lang="en-US" altLang="zh-CN" dirty="0"/>
              <a:t>audits.</a:t>
            </a:r>
          </a:p>
          <a:p>
            <a:endParaRPr lang="en-US" altLang="zh-CN" dirty="0"/>
          </a:p>
          <a:p>
            <a:r>
              <a:rPr lang="en-US" altLang="zh-CN" dirty="0"/>
              <a:t>So</a:t>
            </a:r>
            <a:r>
              <a:rPr lang="zh-CN" altLang="en-US" dirty="0"/>
              <a:t> </a:t>
            </a:r>
            <a:r>
              <a:rPr lang="en-US" altLang="zh-CN" dirty="0"/>
              <a:t>,we</a:t>
            </a:r>
            <a:r>
              <a:rPr lang="zh-CN" altLang="en-US" dirty="0"/>
              <a:t> </a:t>
            </a:r>
            <a:r>
              <a:rPr lang="en-US" altLang="zh-CN" dirty="0"/>
              <a:t>need</a:t>
            </a:r>
            <a:r>
              <a:rPr lang="zh-CN" altLang="en-US" dirty="0"/>
              <a:t> </a:t>
            </a:r>
            <a:r>
              <a:rPr lang="en-US" altLang="zh-CN" dirty="0"/>
              <a:t>a</a:t>
            </a:r>
            <a:r>
              <a:rPr lang="zh-CN" altLang="en-US" dirty="0"/>
              <a:t> </a:t>
            </a:r>
            <a:r>
              <a:rPr lang="en-US" altLang="zh-CN" dirty="0"/>
              <a:t>static</a:t>
            </a:r>
            <a:r>
              <a:rPr lang="zh-CN" altLang="en-US" dirty="0"/>
              <a:t> </a:t>
            </a:r>
            <a:r>
              <a:rPr lang="en-US" altLang="zh-CN" dirty="0"/>
              <a:t>code</a:t>
            </a:r>
            <a:r>
              <a:rPr lang="zh-CN" altLang="en-US" dirty="0"/>
              <a:t> </a:t>
            </a:r>
            <a:r>
              <a:rPr lang="en-US" altLang="zh-CN" dirty="0"/>
              <a:t>analysis</a:t>
            </a:r>
            <a:r>
              <a:rPr lang="zh-CN" altLang="en-US" dirty="0"/>
              <a:t> </a:t>
            </a:r>
            <a:r>
              <a:rPr lang="en-US" altLang="zh-CN" dirty="0"/>
              <a:t>tool</a:t>
            </a:r>
            <a:r>
              <a:rPr lang="zh-CN" altLang="en-US" dirty="0"/>
              <a:t> </a:t>
            </a:r>
            <a:r>
              <a:rPr lang="en-US" altLang="zh-CN" dirty="0"/>
              <a:t>to</a:t>
            </a:r>
            <a:r>
              <a:rPr lang="zh-CN" altLang="en-US" dirty="0"/>
              <a:t> </a:t>
            </a:r>
            <a:r>
              <a:rPr lang="en-US" altLang="zh-CN" dirty="0"/>
              <a:t>help</a:t>
            </a:r>
            <a:r>
              <a:rPr lang="zh-CN" altLang="en-US" dirty="0"/>
              <a:t> </a:t>
            </a:r>
            <a:r>
              <a:rPr lang="en-US" altLang="zh-CN" dirty="0"/>
              <a:t>us</a:t>
            </a:r>
            <a:r>
              <a:rPr lang="zh-CN" altLang="en-US" dirty="0"/>
              <a:t> </a:t>
            </a:r>
            <a:r>
              <a:rPr lang="en-US" altLang="zh-CN" dirty="0"/>
              <a:t>analyze</a:t>
            </a:r>
            <a:r>
              <a:rPr lang="zh-CN" altLang="en-US" dirty="0"/>
              <a:t> </a:t>
            </a:r>
            <a:r>
              <a:rPr lang="en-US" altLang="zh-CN" dirty="0"/>
              <a:t>the</a:t>
            </a:r>
            <a:r>
              <a:rPr lang="zh-CN" altLang="en-US" dirty="0"/>
              <a:t> </a:t>
            </a:r>
            <a:r>
              <a:rPr lang="en-US" altLang="zh-CN" dirty="0"/>
              <a:t>potential</a:t>
            </a:r>
            <a:r>
              <a:rPr lang="zh-CN" altLang="en-US" dirty="0"/>
              <a:t> </a:t>
            </a:r>
            <a:r>
              <a:rPr lang="en-US" altLang="zh-CN" dirty="0"/>
              <a:t>bug</a:t>
            </a:r>
            <a:r>
              <a:rPr lang="zh-CN" altLang="en-US" dirty="0"/>
              <a:t> </a:t>
            </a:r>
            <a:r>
              <a:rPr lang="en-US" altLang="zh-CN" dirty="0"/>
              <a:t>during</a:t>
            </a:r>
            <a:r>
              <a:rPr lang="zh-CN" altLang="en-US" dirty="0"/>
              <a:t> </a:t>
            </a:r>
            <a:r>
              <a:rPr lang="en-US" altLang="zh-CN" dirty="0"/>
              <a:t>the</a:t>
            </a:r>
            <a:r>
              <a:rPr lang="zh-CN" altLang="en-US" dirty="0"/>
              <a:t> </a:t>
            </a:r>
            <a:r>
              <a:rPr lang="en-US" altLang="zh-CN" dirty="0"/>
              <a:t>development.</a:t>
            </a:r>
            <a:r>
              <a:rPr lang="zh-CN" altLang="en-US" dirty="0"/>
              <a:t> </a:t>
            </a:r>
            <a:r>
              <a:rPr lang="en-US" altLang="zh-CN" dirty="0"/>
              <a:t>That</a:t>
            </a:r>
            <a:r>
              <a:rPr lang="zh-CN" altLang="en-US" dirty="0"/>
              <a:t> </a:t>
            </a:r>
            <a:r>
              <a:rPr lang="en-US" altLang="zh-CN" dirty="0"/>
              <a:t>is</a:t>
            </a:r>
            <a:r>
              <a:rPr lang="zh-CN" altLang="en-US" dirty="0"/>
              <a:t> </a:t>
            </a:r>
            <a:r>
              <a:rPr lang="en-US" altLang="zh-CN" dirty="0"/>
              <a:t>SonarQube.</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4</a:t>
            </a:fld>
            <a:endParaRPr lang="zh-CN" altLang="en-US"/>
          </a:p>
        </p:txBody>
      </p:sp>
    </p:spTree>
    <p:extLst>
      <p:ext uri="{BB962C8B-B14F-4D97-AF65-F5344CB8AC3E}">
        <p14:creationId xmlns:p14="http://schemas.microsoft.com/office/powerpoint/2010/main" val="32688165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BCC932-0C1F-4C94-8B9A-3944ABBB4E30}" type="slidenum">
              <a:rPr lang="zh-CN" altLang="en-US" smtClean="0"/>
              <a:t>40</a:t>
            </a:fld>
            <a:endParaRPr lang="zh-CN" altLang="en-US"/>
          </a:p>
        </p:txBody>
      </p:sp>
    </p:spTree>
    <p:extLst>
      <p:ext uri="{BB962C8B-B14F-4D97-AF65-F5344CB8AC3E}">
        <p14:creationId xmlns:p14="http://schemas.microsoft.com/office/powerpoint/2010/main" val="34784063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second one is more refined</a:t>
            </a:r>
            <a:r>
              <a:rPr lang="zh-CN" altLang="en-US" dirty="0"/>
              <a:t> </a:t>
            </a:r>
            <a:r>
              <a:rPr lang="en-US" altLang="zh-CN" dirty="0"/>
              <a:t>and</a:t>
            </a:r>
            <a:r>
              <a:rPr lang="zh-CN" altLang="en-US" dirty="0"/>
              <a:t> </a:t>
            </a:r>
            <a:r>
              <a:rPr lang="en-US" altLang="zh-CN" dirty="0"/>
              <a:t>specific.</a:t>
            </a:r>
            <a:r>
              <a:rPr lang="zh-CN" altLang="en-US" dirty="0"/>
              <a:t> </a:t>
            </a:r>
            <a:r>
              <a:rPr lang="en-US" altLang="zh-CN" dirty="0"/>
              <a:t>There</a:t>
            </a:r>
            <a:r>
              <a:rPr lang="zh-CN" altLang="en-US" dirty="0"/>
              <a:t> </a:t>
            </a:r>
            <a:r>
              <a:rPr lang="en-US" altLang="zh-CN" dirty="0"/>
              <a:t>are</a:t>
            </a:r>
            <a:r>
              <a:rPr lang="zh-CN" altLang="en-US" dirty="0"/>
              <a:t> </a:t>
            </a:r>
            <a:r>
              <a:rPr lang="en-US" altLang="zh-CN" dirty="0"/>
              <a:t>2</a:t>
            </a:r>
            <a:r>
              <a:rPr lang="zh-CN" altLang="en-US" dirty="0"/>
              <a:t> </a:t>
            </a:r>
            <a:r>
              <a:rPr lang="en-US" altLang="zh-CN" dirty="0"/>
              <a:t>methods</a:t>
            </a:r>
            <a:r>
              <a:rPr lang="zh-CN" altLang="en-US" dirty="0"/>
              <a:t> </a:t>
            </a:r>
            <a:r>
              <a:rPr lang="en-US" altLang="zh-CN" dirty="0"/>
              <a:t>in java, </a:t>
            </a:r>
            <a:r>
              <a:rPr lang="en-US" altLang="zh-CN" dirty="0" err="1"/>
              <a:t>replaceall</a:t>
            </a:r>
            <a:r>
              <a:rPr lang="en-US" altLang="zh-CN" dirty="0"/>
              <a:t>() and replace(). They are both used to replace the specified character in one </a:t>
            </a:r>
            <a:r>
              <a:rPr lang="en-US" altLang="zh-CN" dirty="0" err="1"/>
              <a:t>string.But</a:t>
            </a:r>
            <a:r>
              <a:rPr lang="zh-CN" altLang="en-US" dirty="0"/>
              <a:t> </a:t>
            </a:r>
            <a:r>
              <a:rPr lang="en-US" altLang="zh-CN" dirty="0" err="1"/>
              <a:t>replaceall</a:t>
            </a:r>
            <a:r>
              <a:rPr lang="en-US" altLang="zh-CN" dirty="0"/>
              <a:t>()</a:t>
            </a:r>
            <a:r>
              <a:rPr lang="zh-CN" altLang="en-US" dirty="0"/>
              <a:t> </a:t>
            </a:r>
            <a:r>
              <a:rPr lang="en-US" altLang="zh-CN" dirty="0"/>
              <a:t>allow</a:t>
            </a:r>
            <a:r>
              <a:rPr lang="zh-CN" altLang="en-US" dirty="0"/>
              <a:t> </a:t>
            </a:r>
            <a:r>
              <a:rPr lang="en-US" altLang="zh-CN" dirty="0"/>
              <a:t>both regex and string </a:t>
            </a:r>
            <a:r>
              <a:rPr lang="zh-CN" altLang="en-US" dirty="0"/>
              <a:t> </a:t>
            </a:r>
            <a:r>
              <a:rPr lang="en-US" altLang="zh-CN" dirty="0"/>
              <a:t>as</a:t>
            </a:r>
            <a:r>
              <a:rPr lang="zh-CN" altLang="en-US" dirty="0"/>
              <a:t> </a:t>
            </a:r>
            <a:r>
              <a:rPr lang="en-US" altLang="zh-CN" dirty="0"/>
              <a:t>first parameter while replace() receives only string. So if one use string as first parameter for replace all(), the method will spend time judge </a:t>
            </a:r>
            <a:r>
              <a:rPr lang="en-US" altLang="zh-CN" dirty="0" err="1"/>
              <a:t>wether</a:t>
            </a:r>
            <a:r>
              <a:rPr lang="en-US" altLang="zh-CN" dirty="0"/>
              <a:t> it is a regex. Under such circumstance, </a:t>
            </a:r>
            <a:r>
              <a:rPr lang="en-US" altLang="zh-CN" dirty="0" err="1"/>
              <a:t>sonarqube</a:t>
            </a:r>
            <a:r>
              <a:rPr lang="en-US" altLang="zh-CN" dirty="0"/>
              <a:t> will recommend using replace() to save time. Such improvement seems subtle, but Even small time savings can be critical for a large-scale project.</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41</a:t>
            </a:fld>
            <a:endParaRPr lang="zh-CN" altLang="en-US"/>
          </a:p>
        </p:txBody>
      </p:sp>
    </p:spTree>
    <p:extLst>
      <p:ext uri="{BB962C8B-B14F-4D97-AF65-F5344CB8AC3E}">
        <p14:creationId xmlns:p14="http://schemas.microsoft.com/office/powerpoint/2010/main" val="12170969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There</a:t>
            </a:r>
            <a:r>
              <a:rPr lang="zh-CN" altLang="en-US" dirty="0"/>
              <a:t> </a:t>
            </a:r>
            <a:r>
              <a:rPr lang="en-US" altLang="zh-CN" dirty="0"/>
              <a:t>are</a:t>
            </a:r>
            <a:r>
              <a:rPr lang="zh-CN" altLang="en-US" dirty="0"/>
              <a:t> </a:t>
            </a:r>
            <a:r>
              <a:rPr lang="en-US" altLang="zh-CN" dirty="0"/>
              <a:t>other</a:t>
            </a:r>
            <a:r>
              <a:rPr lang="zh-CN" altLang="en-US" dirty="0"/>
              <a:t> </a:t>
            </a:r>
            <a:r>
              <a:rPr lang="en-US" altLang="zh-CN" dirty="0"/>
              <a:t>advanced</a:t>
            </a:r>
            <a:r>
              <a:rPr lang="zh-CN" altLang="en-US" dirty="0"/>
              <a:t> </a:t>
            </a:r>
            <a:r>
              <a:rPr lang="en-US" altLang="zh-CN" dirty="0"/>
              <a:t>functionalities in </a:t>
            </a:r>
            <a:r>
              <a:rPr lang="en-US" altLang="zh-CN" dirty="0" err="1"/>
              <a:t>sonarqube</a:t>
            </a:r>
            <a:r>
              <a:rPr lang="en-US" altLang="zh-CN" dirty="0"/>
              <a:t>, such as corporation support or getting a PDF report. Due to the limited time, we will not explain them specifically.</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42</a:t>
            </a:fld>
            <a:endParaRPr lang="zh-CN" altLang="en-US"/>
          </a:p>
        </p:txBody>
      </p:sp>
    </p:spTree>
    <p:extLst>
      <p:ext uri="{BB962C8B-B14F-4D97-AF65-F5344CB8AC3E}">
        <p14:creationId xmlns:p14="http://schemas.microsoft.com/office/powerpoint/2010/main" val="16241056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BCC932-0C1F-4C94-8B9A-3944ABBB4E30}" type="slidenum">
              <a:rPr lang="zh-CN" altLang="en-US" smtClean="0"/>
              <a:t>43</a:t>
            </a:fld>
            <a:endParaRPr lang="zh-CN" altLang="en-US"/>
          </a:p>
        </p:txBody>
      </p:sp>
    </p:spTree>
    <p:extLst>
      <p:ext uri="{BB962C8B-B14F-4D97-AF65-F5344CB8AC3E}">
        <p14:creationId xmlns:p14="http://schemas.microsoft.com/office/powerpoint/2010/main" val="7213107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a:t>
            </a:r>
            <a:r>
              <a:rPr lang="zh-CN" altLang="en-US" dirty="0"/>
              <a:t> </a:t>
            </a:r>
            <a:r>
              <a:rPr lang="en-US" altLang="zh-CN" dirty="0" err="1"/>
              <a:t>sonarQube</a:t>
            </a:r>
            <a:r>
              <a:rPr lang="zh-CN" altLang="en-US" dirty="0"/>
              <a:t> </a:t>
            </a:r>
            <a:r>
              <a:rPr lang="en-US" altLang="zh-CN" dirty="0"/>
              <a:t>can</a:t>
            </a:r>
            <a:r>
              <a:rPr lang="zh-CN" altLang="en-US" dirty="0"/>
              <a:t> </a:t>
            </a:r>
            <a:r>
              <a:rPr lang="en-US" altLang="zh-CN" dirty="0"/>
              <a:t>shows</a:t>
            </a:r>
            <a:r>
              <a:rPr lang="zh-CN" altLang="en-US" dirty="0"/>
              <a:t> </a:t>
            </a:r>
            <a:r>
              <a:rPr lang="en-US" altLang="zh-CN" dirty="0"/>
              <a:t>in</a:t>
            </a:r>
            <a:r>
              <a:rPr lang="zh-CN" altLang="en-US" dirty="0"/>
              <a:t> </a:t>
            </a:r>
            <a:r>
              <a:rPr lang="en-US" altLang="zh-CN" dirty="0"/>
              <a:t>Chinese</a:t>
            </a:r>
            <a:r>
              <a:rPr lang="zh-CN" altLang="en-US" dirty="0"/>
              <a:t> </a:t>
            </a:r>
            <a:r>
              <a:rPr lang="en-US" altLang="zh-CN" dirty="0"/>
              <a:t>if</a:t>
            </a:r>
            <a:r>
              <a:rPr lang="zh-CN" altLang="en-US" dirty="0"/>
              <a:t> </a:t>
            </a:r>
            <a:r>
              <a:rPr lang="en-US" altLang="zh-CN" dirty="0"/>
              <a:t>you</a:t>
            </a:r>
            <a:r>
              <a:rPr lang="zh-CN" altLang="en-US" dirty="0"/>
              <a:t> </a:t>
            </a:r>
            <a:r>
              <a:rPr lang="en-US" altLang="zh-CN" dirty="0"/>
              <a:t>install</a:t>
            </a:r>
            <a:r>
              <a:rPr lang="zh-CN" altLang="en-US" dirty="0"/>
              <a:t> </a:t>
            </a:r>
            <a:r>
              <a:rPr lang="en-US" altLang="zh-CN" dirty="0"/>
              <a:t>the</a:t>
            </a:r>
            <a:r>
              <a:rPr lang="zh-CN" altLang="en-US" dirty="0"/>
              <a:t> </a:t>
            </a:r>
            <a:r>
              <a:rPr lang="en-US" altLang="zh-CN" dirty="0"/>
              <a:t>language</a:t>
            </a:r>
            <a:r>
              <a:rPr lang="zh-CN" altLang="en-US" dirty="0"/>
              <a:t> </a:t>
            </a:r>
            <a:r>
              <a:rPr lang="en-US" altLang="zh-CN" dirty="0"/>
              <a:t>package.</a:t>
            </a:r>
          </a:p>
          <a:p>
            <a:r>
              <a:rPr lang="en-US" altLang="zh-CN" dirty="0"/>
              <a:t>I</a:t>
            </a:r>
            <a:r>
              <a:rPr lang="zh-CN" altLang="en-US" dirty="0"/>
              <a:t> </a:t>
            </a:r>
            <a:r>
              <a:rPr lang="en-US" altLang="zh-CN" dirty="0"/>
              <a:t>run</a:t>
            </a:r>
            <a:r>
              <a:rPr lang="zh-CN" altLang="en-US" dirty="0"/>
              <a:t> </a:t>
            </a:r>
            <a:r>
              <a:rPr lang="en-US" altLang="zh-CN" dirty="0"/>
              <a:t>the</a:t>
            </a:r>
            <a:r>
              <a:rPr lang="zh-CN" altLang="en-US" dirty="0"/>
              <a:t> </a:t>
            </a:r>
            <a:r>
              <a:rPr lang="en-US" altLang="zh-CN" dirty="0" err="1"/>
              <a:t>sonarQube</a:t>
            </a:r>
            <a:r>
              <a:rPr lang="zh-CN" altLang="en-US" dirty="0"/>
              <a:t> </a:t>
            </a:r>
            <a:r>
              <a:rPr lang="en-US" altLang="zh-CN" dirty="0"/>
              <a:t>under</a:t>
            </a:r>
            <a:r>
              <a:rPr lang="zh-CN" altLang="en-US" dirty="0"/>
              <a:t> </a:t>
            </a:r>
            <a:r>
              <a:rPr lang="en-US" altLang="zh-CN" dirty="0"/>
              <a:t>my</a:t>
            </a:r>
            <a:r>
              <a:rPr lang="zh-CN" altLang="en-US" dirty="0"/>
              <a:t> </a:t>
            </a:r>
            <a:r>
              <a:rPr lang="en-US" altLang="zh-CN" dirty="0"/>
              <a:t>python</a:t>
            </a:r>
            <a:r>
              <a:rPr lang="zh-CN" altLang="en-US" dirty="0"/>
              <a:t> </a:t>
            </a:r>
            <a:r>
              <a:rPr lang="en-US" altLang="zh-CN" dirty="0" err="1"/>
              <a:t>project,it</a:t>
            </a:r>
            <a:r>
              <a:rPr lang="zh-CN" altLang="en-US" dirty="0"/>
              <a:t> </a:t>
            </a:r>
            <a:r>
              <a:rPr lang="en-US" altLang="zh-CN" dirty="0"/>
              <a:t>is</a:t>
            </a:r>
            <a:r>
              <a:rPr lang="zh-CN" altLang="en-US" dirty="0"/>
              <a:t> </a:t>
            </a:r>
            <a:r>
              <a:rPr lang="en-US" altLang="zh-CN" dirty="0"/>
              <a:t>used</a:t>
            </a:r>
            <a:r>
              <a:rPr lang="zh-CN" altLang="en-US" dirty="0"/>
              <a:t> </a:t>
            </a:r>
            <a:r>
              <a:rPr lang="en-US" altLang="zh-CN" dirty="0"/>
              <a:t>to</a:t>
            </a:r>
            <a:r>
              <a:rPr lang="zh-CN" altLang="en-US" dirty="0"/>
              <a:t> </a:t>
            </a:r>
            <a:r>
              <a:rPr lang="en-US" altLang="zh-CN" dirty="0"/>
              <a:t>show</a:t>
            </a:r>
            <a:r>
              <a:rPr lang="zh-CN" altLang="en-US" dirty="0"/>
              <a:t> </a:t>
            </a:r>
            <a:r>
              <a:rPr lang="en-US" altLang="zh-CN" dirty="0"/>
              <a:t>the</a:t>
            </a:r>
            <a:r>
              <a:rPr lang="zh-CN" altLang="en-US" dirty="0"/>
              <a:t> </a:t>
            </a:r>
            <a:r>
              <a:rPr lang="en-US" altLang="zh-CN" dirty="0"/>
              <a:t>distributed</a:t>
            </a:r>
            <a:r>
              <a:rPr lang="zh-CN" altLang="en-US" dirty="0"/>
              <a:t> </a:t>
            </a:r>
            <a:r>
              <a:rPr lang="en-US" altLang="zh-CN" dirty="0"/>
              <a:t>group</a:t>
            </a:r>
            <a:r>
              <a:rPr lang="zh-CN" altLang="en-US" dirty="0"/>
              <a:t> </a:t>
            </a:r>
            <a:r>
              <a:rPr lang="en-US" altLang="zh-CN" dirty="0"/>
              <a:t>membership</a:t>
            </a:r>
            <a:r>
              <a:rPr lang="zh-CN" altLang="en-US" dirty="0"/>
              <a:t> </a:t>
            </a:r>
            <a:r>
              <a:rPr lang="en-US" altLang="zh-CN" dirty="0"/>
              <a:t>service.</a:t>
            </a:r>
          </a:p>
          <a:p>
            <a:r>
              <a:rPr lang="en-US" altLang="zh-CN" dirty="0"/>
              <a:t>As</a:t>
            </a:r>
            <a:r>
              <a:rPr lang="zh-CN" altLang="en-US" dirty="0"/>
              <a:t> </a:t>
            </a:r>
            <a:r>
              <a:rPr lang="en-US" altLang="zh-CN" dirty="0"/>
              <a:t>we</a:t>
            </a:r>
            <a:r>
              <a:rPr lang="zh-CN" altLang="en-US" dirty="0"/>
              <a:t> </a:t>
            </a:r>
            <a:r>
              <a:rPr lang="en-US" altLang="zh-CN" dirty="0"/>
              <a:t>can</a:t>
            </a:r>
            <a:r>
              <a:rPr lang="zh-CN" altLang="en-US" dirty="0"/>
              <a:t> </a:t>
            </a:r>
            <a:r>
              <a:rPr lang="en-US" altLang="zh-CN" dirty="0"/>
              <a:t>see</a:t>
            </a:r>
            <a:r>
              <a:rPr lang="zh-CN" altLang="en-US" dirty="0"/>
              <a:t> </a:t>
            </a:r>
            <a:r>
              <a:rPr lang="en-US" altLang="zh-CN" dirty="0"/>
              <a:t>,</a:t>
            </a:r>
            <a:r>
              <a:rPr lang="zh-CN" altLang="en-US" dirty="0"/>
              <a:t> </a:t>
            </a:r>
            <a:r>
              <a:rPr lang="en-US" altLang="zh-CN" dirty="0"/>
              <a:t>there</a:t>
            </a:r>
            <a:r>
              <a:rPr lang="zh-CN" altLang="en-US" dirty="0"/>
              <a:t> </a:t>
            </a:r>
            <a:r>
              <a:rPr lang="en-US" altLang="zh-CN" dirty="0"/>
              <a:t>are</a:t>
            </a:r>
            <a:r>
              <a:rPr lang="zh-CN" altLang="en-US" dirty="0"/>
              <a:t> </a:t>
            </a:r>
            <a:r>
              <a:rPr lang="en-US" altLang="zh-CN" dirty="0"/>
              <a:t>2</a:t>
            </a:r>
            <a:r>
              <a:rPr lang="zh-CN" altLang="en-US" dirty="0"/>
              <a:t> </a:t>
            </a:r>
            <a:r>
              <a:rPr lang="en-US" altLang="zh-CN" dirty="0"/>
              <a:t>security</a:t>
            </a:r>
            <a:r>
              <a:rPr lang="zh-CN" altLang="en-US" dirty="0"/>
              <a:t> </a:t>
            </a:r>
            <a:r>
              <a:rPr lang="en-US" altLang="zh-CN" dirty="0"/>
              <a:t>hotspot</a:t>
            </a:r>
            <a:r>
              <a:rPr lang="zh-CN" altLang="en-US" dirty="0"/>
              <a:t> </a:t>
            </a:r>
            <a:r>
              <a:rPr lang="en-US" altLang="zh-CN" dirty="0"/>
              <a:t>and</a:t>
            </a:r>
            <a:r>
              <a:rPr lang="zh-CN" altLang="en-US" dirty="0"/>
              <a:t> </a:t>
            </a:r>
            <a:r>
              <a:rPr lang="en-US" altLang="zh-CN" dirty="0"/>
              <a:t>30</a:t>
            </a:r>
            <a:r>
              <a:rPr lang="zh-CN" altLang="en-US" dirty="0"/>
              <a:t> </a:t>
            </a:r>
            <a:r>
              <a:rPr lang="en-US" altLang="zh-CN" dirty="0"/>
              <a:t>code</a:t>
            </a:r>
            <a:r>
              <a:rPr lang="zh-CN" altLang="en-US" dirty="0"/>
              <a:t> </a:t>
            </a:r>
            <a:r>
              <a:rPr lang="en-US" altLang="zh-CN" dirty="0"/>
              <a:t>smell</a:t>
            </a:r>
            <a:r>
              <a:rPr lang="zh-CN" altLang="en-US" dirty="0"/>
              <a:t> </a:t>
            </a:r>
            <a:r>
              <a:rPr lang="en-US" altLang="zh-CN" dirty="0"/>
              <a:t>here.</a:t>
            </a:r>
          </a:p>
          <a:p>
            <a:pPr algn="ctr"/>
            <a:r>
              <a:rPr lang="en-US" altLang="zh-CN" dirty="0"/>
              <a:t>Here</a:t>
            </a:r>
            <a:r>
              <a:rPr lang="zh-CN" altLang="en-US" dirty="0"/>
              <a:t> </a:t>
            </a:r>
            <a:r>
              <a:rPr lang="en-US" altLang="zh-CN" dirty="0"/>
              <a:t>is</a:t>
            </a:r>
            <a:r>
              <a:rPr lang="zh-CN" altLang="en-US" dirty="0"/>
              <a:t> </a:t>
            </a:r>
            <a:r>
              <a:rPr lang="en-US" altLang="zh-CN" dirty="0"/>
              <a:t>one</a:t>
            </a:r>
            <a:r>
              <a:rPr lang="zh-CN" altLang="en-US" dirty="0"/>
              <a:t> </a:t>
            </a:r>
            <a:r>
              <a:rPr lang="en-US" altLang="zh-CN" dirty="0"/>
              <a:t>of</a:t>
            </a:r>
            <a:r>
              <a:rPr lang="zh-CN" altLang="en-US" dirty="0"/>
              <a:t> </a:t>
            </a:r>
            <a:r>
              <a:rPr lang="en-US" altLang="zh-CN" dirty="0"/>
              <a:t>the</a:t>
            </a:r>
            <a:r>
              <a:rPr lang="zh-CN" altLang="en-US" dirty="0"/>
              <a:t> </a:t>
            </a:r>
            <a:r>
              <a:rPr lang="en-US" altLang="zh-CN" dirty="0"/>
              <a:t>security</a:t>
            </a:r>
            <a:r>
              <a:rPr lang="zh-CN" altLang="en-US" dirty="0"/>
              <a:t> </a:t>
            </a:r>
            <a:r>
              <a:rPr lang="en-US" altLang="zh-CN" dirty="0"/>
              <a:t>hotspot:</a:t>
            </a:r>
            <a:endParaRPr lang="en" altLang="zh-CN" b="1" i="0" dirty="0">
              <a:solidFill>
                <a:srgbClr val="444444"/>
              </a:solidFill>
              <a:effectLst/>
              <a:latin typeface="Avenir Book" panose="02000503020000020003" pitchFamily="2" charset="0"/>
            </a:endParaRPr>
          </a:p>
          <a:p>
            <a:pPr algn="ctr"/>
            <a:r>
              <a:rPr lang="en" altLang="zh-CN" sz="1200" dirty="0">
                <a:solidFill>
                  <a:srgbClr val="444444"/>
                </a:solidFill>
                <a:latin typeface="Avenir Book" panose="02000503020000020003" pitchFamily="2" charset="0"/>
              </a:rPr>
              <a:t>The reason for the </a:t>
            </a:r>
            <a:r>
              <a:rPr lang="en-US" altLang="zh-CN" sz="1200" dirty="0">
                <a:solidFill>
                  <a:srgbClr val="444444"/>
                </a:solidFill>
                <a:latin typeface="Avenir Book" panose="02000503020000020003" pitchFamily="2" charset="0"/>
              </a:rPr>
              <a:t>security</a:t>
            </a:r>
            <a:r>
              <a:rPr lang="zh-CN" altLang="en-US" sz="1200" dirty="0">
                <a:solidFill>
                  <a:srgbClr val="444444"/>
                </a:solidFill>
                <a:latin typeface="Avenir Book" panose="02000503020000020003" pitchFamily="2" charset="0"/>
              </a:rPr>
              <a:t> </a:t>
            </a:r>
            <a:r>
              <a:rPr lang="en-US" altLang="zh-CN" sz="1200" dirty="0">
                <a:solidFill>
                  <a:srgbClr val="444444"/>
                </a:solidFill>
                <a:latin typeface="Avenir Book" panose="02000503020000020003" pitchFamily="2" charset="0"/>
              </a:rPr>
              <a:t>hotspot</a:t>
            </a:r>
            <a:r>
              <a:rPr lang="en" altLang="zh-CN" sz="1200" dirty="0">
                <a:solidFill>
                  <a:srgbClr val="444444"/>
                </a:solidFill>
                <a:latin typeface="Avenir Book" panose="02000503020000020003" pitchFamily="2" charset="0"/>
              </a:rPr>
              <a:t> here is that we use </a:t>
            </a:r>
            <a:r>
              <a:rPr lang="en-US" altLang="zh-CN" sz="1200" dirty="0">
                <a:solidFill>
                  <a:srgbClr val="444444"/>
                </a:solidFill>
                <a:latin typeface="Avenir Book" panose="02000503020000020003" pitchFamily="2" charset="0"/>
              </a:rPr>
              <a:t>the</a:t>
            </a:r>
            <a:r>
              <a:rPr lang="zh-CN" altLang="en-US" sz="1200" dirty="0">
                <a:solidFill>
                  <a:srgbClr val="444444"/>
                </a:solidFill>
                <a:latin typeface="Avenir Book" panose="02000503020000020003" pitchFamily="2" charset="0"/>
              </a:rPr>
              <a:t> </a:t>
            </a:r>
            <a:r>
              <a:rPr lang="en-US" altLang="zh-CN" sz="1200" dirty="0">
                <a:solidFill>
                  <a:srgbClr val="444444"/>
                </a:solidFill>
                <a:latin typeface="Avenir Book" panose="02000503020000020003" pitchFamily="2" charset="0"/>
              </a:rPr>
              <a:t>function</a:t>
            </a:r>
            <a:r>
              <a:rPr lang="zh-CN" altLang="en-US" sz="1200" dirty="0">
                <a:solidFill>
                  <a:srgbClr val="444444"/>
                </a:solidFill>
                <a:latin typeface="Avenir Book" panose="02000503020000020003" pitchFamily="2" charset="0"/>
              </a:rPr>
              <a:t> </a:t>
            </a:r>
            <a:r>
              <a:rPr lang="en-US" altLang="zh-CN" sz="1200" dirty="0">
                <a:solidFill>
                  <a:srgbClr val="444444"/>
                </a:solidFill>
                <a:latin typeface="Avenir Book" panose="02000503020000020003" pitchFamily="2" charset="0"/>
              </a:rPr>
              <a:t>random</a:t>
            </a:r>
            <a:r>
              <a:rPr lang="zh-CN" altLang="en-US" sz="1200" dirty="0">
                <a:solidFill>
                  <a:srgbClr val="444444"/>
                </a:solidFill>
                <a:latin typeface="Avenir Book" panose="02000503020000020003" pitchFamily="2" charset="0"/>
              </a:rPr>
              <a:t> </a:t>
            </a:r>
            <a:r>
              <a:rPr lang="en-US" altLang="zh-CN" sz="1200" dirty="0">
                <a:solidFill>
                  <a:srgbClr val="444444"/>
                </a:solidFill>
                <a:latin typeface="Avenir Book" panose="02000503020000020003" pitchFamily="2" charset="0"/>
              </a:rPr>
              <a:t>here,</a:t>
            </a:r>
            <a:r>
              <a:rPr lang="zh-CN" altLang="en-US" sz="1200" dirty="0">
                <a:solidFill>
                  <a:srgbClr val="444444"/>
                </a:solidFill>
                <a:latin typeface="Avenir Book" panose="02000503020000020003" pitchFamily="2" charset="0"/>
              </a:rPr>
              <a:t> </a:t>
            </a:r>
            <a:r>
              <a:rPr lang="en-US" altLang="zh-CN" sz="1200" dirty="0">
                <a:solidFill>
                  <a:srgbClr val="444444"/>
                </a:solidFill>
                <a:latin typeface="Avenir Book" panose="02000503020000020003" pitchFamily="2" charset="0"/>
              </a:rPr>
              <a:t>and</a:t>
            </a:r>
            <a:r>
              <a:rPr lang="zh-CN" altLang="en-US" sz="1200" dirty="0">
                <a:solidFill>
                  <a:srgbClr val="444444"/>
                </a:solidFill>
                <a:latin typeface="Avenir Book" panose="02000503020000020003" pitchFamily="2" charset="0"/>
              </a:rPr>
              <a:t> </a:t>
            </a:r>
            <a:r>
              <a:rPr lang="en-US" altLang="zh-CN" sz="1200" dirty="0">
                <a:solidFill>
                  <a:srgbClr val="444444"/>
                </a:solidFill>
                <a:latin typeface="Avenir Book" panose="02000503020000020003" pitchFamily="2" charset="0"/>
              </a:rPr>
              <a:t>SonarQube</a:t>
            </a:r>
            <a:r>
              <a:rPr lang="zh-CN" altLang="en-US" sz="1200" dirty="0">
                <a:solidFill>
                  <a:srgbClr val="444444"/>
                </a:solidFill>
                <a:latin typeface="Avenir Book" panose="02000503020000020003" pitchFamily="2" charset="0"/>
              </a:rPr>
              <a:t> </a:t>
            </a:r>
            <a:r>
              <a:rPr lang="en-US" altLang="zh-CN" sz="1200" dirty="0">
                <a:solidFill>
                  <a:srgbClr val="444444"/>
                </a:solidFill>
                <a:latin typeface="Avenir Book" panose="02000503020000020003" pitchFamily="2" charset="0"/>
              </a:rPr>
              <a:t>is</a:t>
            </a:r>
            <a:r>
              <a:rPr lang="en" altLang="zh-CN" sz="1200" dirty="0">
                <a:solidFill>
                  <a:srgbClr val="444444"/>
                </a:solidFill>
                <a:latin typeface="Avenir Book" panose="02000503020000020003" pitchFamily="2" charset="0"/>
              </a:rPr>
              <a:t> security-sensitive</a:t>
            </a:r>
            <a:r>
              <a:rPr lang="zh-CN" altLang="en-US" sz="1200" dirty="0">
                <a:solidFill>
                  <a:srgbClr val="444444"/>
                </a:solidFill>
                <a:latin typeface="Avenir Book" panose="02000503020000020003" pitchFamily="2" charset="0"/>
              </a:rPr>
              <a:t> </a:t>
            </a:r>
            <a:r>
              <a:rPr lang="en-US" altLang="zh-CN" sz="1200" dirty="0">
                <a:solidFill>
                  <a:srgbClr val="444444"/>
                </a:solidFill>
                <a:latin typeface="Avenir Book" panose="02000503020000020003" pitchFamily="2" charset="0"/>
              </a:rPr>
              <a:t>to</a:t>
            </a:r>
            <a:r>
              <a:rPr lang="zh-CN" altLang="en-US" sz="1200" dirty="0">
                <a:solidFill>
                  <a:srgbClr val="444444"/>
                </a:solidFill>
                <a:latin typeface="Avenir Book" panose="02000503020000020003" pitchFamily="2" charset="0"/>
              </a:rPr>
              <a:t> </a:t>
            </a:r>
            <a:r>
              <a:rPr lang="en-US" altLang="zh-CN" sz="1200" dirty="0">
                <a:solidFill>
                  <a:srgbClr val="444444"/>
                </a:solidFill>
                <a:latin typeface="Avenir Book" panose="02000503020000020003" pitchFamily="2" charset="0"/>
              </a:rPr>
              <a:t>it</a:t>
            </a:r>
            <a:r>
              <a:rPr lang="zh-CN" altLang="en-US" sz="1200" dirty="0">
                <a:solidFill>
                  <a:srgbClr val="444444"/>
                </a:solidFill>
                <a:latin typeface="Avenir Book" panose="02000503020000020003" pitchFamily="2" charset="0"/>
              </a:rPr>
              <a:t> </a:t>
            </a:r>
            <a:r>
              <a:rPr lang="en-US" altLang="zh-CN" sz="1200" dirty="0">
                <a:solidFill>
                  <a:srgbClr val="444444"/>
                </a:solidFill>
                <a:latin typeface="Avenir Book" panose="02000503020000020003" pitchFamily="2" charset="0"/>
              </a:rPr>
              <a:t>.</a:t>
            </a:r>
            <a:endParaRPr lang="en" altLang="zh-CN" sz="1200" dirty="0">
              <a:solidFill>
                <a:srgbClr val="444444"/>
              </a:solidFill>
              <a:latin typeface="Avenir Book" panose="02000503020000020003" pitchFamily="2" charset="0"/>
            </a:endParaRPr>
          </a:p>
          <a:p>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44</a:t>
            </a:fld>
            <a:endParaRPr lang="zh-CN" altLang="en-US"/>
          </a:p>
        </p:txBody>
      </p:sp>
    </p:spTree>
    <p:extLst>
      <p:ext uri="{BB962C8B-B14F-4D97-AF65-F5344CB8AC3E}">
        <p14:creationId xmlns:p14="http://schemas.microsoft.com/office/powerpoint/2010/main" val="639836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444444"/>
                </a:solidFill>
                <a:latin typeface="Avenir Book" panose="02000503020000020003" pitchFamily="2" charset="0"/>
              </a:rPr>
              <a:t>And</a:t>
            </a:r>
            <a:r>
              <a:rPr lang="zh-CN" altLang="en-US" sz="1200" dirty="0">
                <a:solidFill>
                  <a:srgbClr val="444444"/>
                </a:solidFill>
                <a:latin typeface="Avenir Book" panose="02000503020000020003" pitchFamily="2" charset="0"/>
              </a:rPr>
              <a:t> </a:t>
            </a:r>
            <a:r>
              <a:rPr lang="en-US" altLang="zh-CN" sz="1200" dirty="0">
                <a:solidFill>
                  <a:srgbClr val="444444"/>
                </a:solidFill>
                <a:latin typeface="Avenir Book" panose="02000503020000020003" pitchFamily="2" charset="0"/>
              </a:rPr>
              <a:t>in</a:t>
            </a:r>
            <a:r>
              <a:rPr lang="zh-CN" altLang="en-US" sz="1200" dirty="0">
                <a:solidFill>
                  <a:srgbClr val="444444"/>
                </a:solidFill>
                <a:latin typeface="Avenir Book" panose="02000503020000020003" pitchFamily="2" charset="0"/>
              </a:rPr>
              <a:t> </a:t>
            </a:r>
            <a:r>
              <a:rPr lang="en-US" altLang="zh-CN" sz="1200" dirty="0" err="1">
                <a:solidFill>
                  <a:srgbClr val="444444"/>
                </a:solidFill>
                <a:latin typeface="Avenir Book" panose="02000503020000020003" pitchFamily="2" charset="0"/>
              </a:rPr>
              <a:t>Sonarqube</a:t>
            </a:r>
            <a:r>
              <a:rPr lang="zh-CN" altLang="en-US" sz="1200" dirty="0">
                <a:solidFill>
                  <a:srgbClr val="444444"/>
                </a:solidFill>
                <a:latin typeface="Avenir Book" panose="02000503020000020003" pitchFamily="2" charset="0"/>
              </a:rPr>
              <a:t> </a:t>
            </a:r>
            <a:r>
              <a:rPr lang="en" altLang="zh-CN" sz="1200" dirty="0">
                <a:solidFill>
                  <a:srgbClr val="444444"/>
                </a:solidFill>
                <a:latin typeface="Avenir Book" panose="02000503020000020003" pitchFamily="2" charset="0"/>
              </a:rPr>
              <a:t>For each issue, we can look at its corresponding location in the code and make changes to it. SonarQube </a:t>
            </a:r>
            <a:r>
              <a:rPr lang="en-US" altLang="zh-CN" sz="1200" dirty="0">
                <a:solidFill>
                  <a:srgbClr val="444444"/>
                </a:solidFill>
                <a:latin typeface="Avenir Book" panose="02000503020000020003" pitchFamily="2" charset="0"/>
              </a:rPr>
              <a:t>tells</a:t>
            </a:r>
            <a:r>
              <a:rPr lang="zh-CN" altLang="en-US" sz="1200" dirty="0">
                <a:solidFill>
                  <a:srgbClr val="444444"/>
                </a:solidFill>
                <a:latin typeface="Avenir Book" panose="02000503020000020003" pitchFamily="2" charset="0"/>
              </a:rPr>
              <a:t> </a:t>
            </a:r>
            <a:r>
              <a:rPr lang="en-US" altLang="zh-CN" sz="1200" dirty="0">
                <a:solidFill>
                  <a:srgbClr val="444444"/>
                </a:solidFill>
                <a:latin typeface="Avenir Book" panose="02000503020000020003" pitchFamily="2" charset="0"/>
              </a:rPr>
              <a:t>us</a:t>
            </a:r>
            <a:r>
              <a:rPr lang="zh-CN" altLang="en-US" sz="1200" dirty="0">
                <a:solidFill>
                  <a:srgbClr val="444444"/>
                </a:solidFill>
                <a:latin typeface="Avenir Book" panose="02000503020000020003" pitchFamily="2" charset="0"/>
              </a:rPr>
              <a:t> </a:t>
            </a:r>
            <a:r>
              <a:rPr lang="en-US" altLang="zh-CN" sz="1200" dirty="0">
                <a:solidFill>
                  <a:srgbClr val="444444"/>
                </a:solidFill>
                <a:latin typeface="Avenir Book" panose="02000503020000020003" pitchFamily="2" charset="0"/>
              </a:rPr>
              <a:t>what</a:t>
            </a:r>
            <a:r>
              <a:rPr lang="zh-CN" altLang="en-US" sz="1200" dirty="0">
                <a:solidFill>
                  <a:srgbClr val="444444"/>
                </a:solidFill>
                <a:latin typeface="Avenir Book" panose="02000503020000020003" pitchFamily="2" charset="0"/>
              </a:rPr>
              <a:t> </a:t>
            </a:r>
            <a:r>
              <a:rPr lang="en-US" altLang="zh-CN" sz="1200" dirty="0">
                <a:solidFill>
                  <a:srgbClr val="444444"/>
                </a:solidFill>
                <a:latin typeface="Avenir Book" panose="02000503020000020003" pitchFamily="2" charset="0"/>
              </a:rPr>
              <a:t>is</a:t>
            </a:r>
            <a:r>
              <a:rPr lang="zh-CN" altLang="en-US" sz="1200" dirty="0">
                <a:solidFill>
                  <a:srgbClr val="444444"/>
                </a:solidFill>
                <a:latin typeface="Avenir Book" panose="02000503020000020003" pitchFamily="2" charset="0"/>
              </a:rPr>
              <a:t> </a:t>
            </a:r>
            <a:r>
              <a:rPr lang="en-US" altLang="zh-CN" sz="1200" dirty="0">
                <a:solidFill>
                  <a:srgbClr val="444444"/>
                </a:solidFill>
                <a:latin typeface="Avenir Book" panose="02000503020000020003" pitchFamily="2" charset="0"/>
              </a:rPr>
              <a:t>the</a:t>
            </a:r>
            <a:r>
              <a:rPr lang="zh-CN" altLang="en-US" sz="1200" dirty="0">
                <a:solidFill>
                  <a:srgbClr val="444444"/>
                </a:solidFill>
                <a:latin typeface="Avenir Book" panose="02000503020000020003" pitchFamily="2" charset="0"/>
              </a:rPr>
              <a:t> </a:t>
            </a:r>
            <a:r>
              <a:rPr lang="en-US" altLang="zh-CN" sz="1200" dirty="0">
                <a:solidFill>
                  <a:srgbClr val="444444"/>
                </a:solidFill>
                <a:latin typeface="Avenir Book" panose="02000503020000020003" pitchFamily="2" charset="0"/>
              </a:rPr>
              <a:t>risk,</a:t>
            </a:r>
            <a:r>
              <a:rPr lang="zh-CN" altLang="en-US" sz="1200" dirty="0">
                <a:solidFill>
                  <a:srgbClr val="444444"/>
                </a:solidFill>
                <a:latin typeface="Avenir Book" panose="02000503020000020003" pitchFamily="2" charset="0"/>
              </a:rPr>
              <a:t> </a:t>
            </a:r>
            <a:r>
              <a:rPr lang="en" altLang="zh-CN" sz="1200" dirty="0">
                <a:solidFill>
                  <a:srgbClr val="444444"/>
                </a:solidFill>
                <a:latin typeface="Avenir Book" panose="02000503020000020003" pitchFamily="2" charset="0"/>
              </a:rPr>
              <a:t> gives reasons why we need to make such changes</a:t>
            </a:r>
            <a:r>
              <a:rPr lang="zh-CN" altLang="en-US" sz="1200" dirty="0">
                <a:solidFill>
                  <a:srgbClr val="444444"/>
                </a:solidFill>
                <a:latin typeface="Avenir Book" panose="02000503020000020003" pitchFamily="2" charset="0"/>
              </a:rPr>
              <a:t> </a:t>
            </a:r>
            <a:r>
              <a:rPr lang="en-US" altLang="zh-CN" sz="1200" dirty="0">
                <a:solidFill>
                  <a:srgbClr val="444444"/>
                </a:solidFill>
                <a:latin typeface="Avenir Book" panose="02000503020000020003" pitchFamily="2" charset="0"/>
              </a:rPr>
              <a:t>and</a:t>
            </a:r>
            <a:r>
              <a:rPr lang="zh-CN" altLang="en-US" sz="1200" dirty="0">
                <a:solidFill>
                  <a:srgbClr val="444444"/>
                </a:solidFill>
                <a:latin typeface="Avenir Book" panose="02000503020000020003" pitchFamily="2" charset="0"/>
              </a:rPr>
              <a:t> </a:t>
            </a:r>
            <a:r>
              <a:rPr lang="en-US" altLang="zh-CN" sz="1200" dirty="0">
                <a:solidFill>
                  <a:srgbClr val="444444"/>
                </a:solidFill>
                <a:latin typeface="Avenir Book" panose="02000503020000020003" pitchFamily="2" charset="0"/>
              </a:rPr>
              <a:t>shows</a:t>
            </a:r>
            <a:r>
              <a:rPr lang="zh-CN" altLang="en-US" sz="1200" dirty="0">
                <a:solidFill>
                  <a:srgbClr val="444444"/>
                </a:solidFill>
                <a:latin typeface="Avenir Book" panose="02000503020000020003" pitchFamily="2" charset="0"/>
              </a:rPr>
              <a:t> </a:t>
            </a:r>
            <a:r>
              <a:rPr lang="en-US" altLang="zh-CN" sz="1200" dirty="0">
                <a:solidFill>
                  <a:srgbClr val="444444"/>
                </a:solidFill>
                <a:latin typeface="Avenir Book" panose="02000503020000020003" pitchFamily="2" charset="0"/>
              </a:rPr>
              <a:t>us</a:t>
            </a:r>
            <a:r>
              <a:rPr lang="zh-CN" altLang="en-US" sz="1200" dirty="0">
                <a:solidFill>
                  <a:srgbClr val="444444"/>
                </a:solidFill>
                <a:latin typeface="Avenir Book" panose="02000503020000020003" pitchFamily="2" charset="0"/>
              </a:rPr>
              <a:t> </a:t>
            </a:r>
            <a:r>
              <a:rPr lang="en-US" altLang="zh-CN" sz="1200" dirty="0">
                <a:solidFill>
                  <a:srgbClr val="444444"/>
                </a:solidFill>
                <a:latin typeface="Avenir Book" panose="02000503020000020003" pitchFamily="2" charset="0"/>
              </a:rPr>
              <a:t>how</a:t>
            </a:r>
            <a:r>
              <a:rPr lang="zh-CN" altLang="en-US" sz="1200" dirty="0">
                <a:solidFill>
                  <a:srgbClr val="444444"/>
                </a:solidFill>
                <a:latin typeface="Avenir Book" panose="02000503020000020003" pitchFamily="2" charset="0"/>
              </a:rPr>
              <a:t> </a:t>
            </a:r>
            <a:r>
              <a:rPr lang="en-US" altLang="zh-CN" sz="1200" dirty="0">
                <a:solidFill>
                  <a:srgbClr val="444444"/>
                </a:solidFill>
                <a:latin typeface="Avenir Book" panose="02000503020000020003" pitchFamily="2" charset="0"/>
              </a:rPr>
              <a:t>to</a:t>
            </a:r>
            <a:r>
              <a:rPr lang="zh-CN" altLang="en-US" sz="1200" dirty="0">
                <a:solidFill>
                  <a:srgbClr val="444444"/>
                </a:solidFill>
                <a:latin typeface="Avenir Book" panose="02000503020000020003" pitchFamily="2" charset="0"/>
              </a:rPr>
              <a:t> </a:t>
            </a:r>
            <a:r>
              <a:rPr lang="en-US" altLang="zh-CN" sz="1200" dirty="0">
                <a:solidFill>
                  <a:srgbClr val="444444"/>
                </a:solidFill>
                <a:latin typeface="Avenir Book" panose="02000503020000020003" pitchFamily="2" charset="0"/>
              </a:rPr>
              <a:t>fix</a:t>
            </a:r>
            <a:r>
              <a:rPr lang="zh-CN" altLang="en-US" sz="1200" dirty="0">
                <a:solidFill>
                  <a:srgbClr val="444444"/>
                </a:solidFill>
                <a:latin typeface="Avenir Book" panose="02000503020000020003" pitchFamily="2" charset="0"/>
              </a:rPr>
              <a:t> </a:t>
            </a:r>
            <a:r>
              <a:rPr lang="en-US" altLang="zh-CN" sz="1200" dirty="0">
                <a:solidFill>
                  <a:srgbClr val="444444"/>
                </a:solidFill>
                <a:latin typeface="Avenir Book" panose="02000503020000020003" pitchFamily="2" charset="0"/>
              </a:rPr>
              <a:t>it.</a:t>
            </a:r>
            <a:endParaRPr lang="en" altLang="zh-CN" sz="1200" dirty="0">
              <a:solidFill>
                <a:srgbClr val="444444"/>
              </a:solidFill>
              <a:latin typeface="Avenir Book" panose="02000503020000020003" pitchFamily="2" charset="0"/>
            </a:endParaRPr>
          </a:p>
          <a:p>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45</a:t>
            </a:fld>
            <a:endParaRPr lang="zh-CN" altLang="en-US"/>
          </a:p>
        </p:txBody>
      </p:sp>
    </p:spTree>
    <p:extLst>
      <p:ext uri="{BB962C8B-B14F-4D97-AF65-F5344CB8AC3E}">
        <p14:creationId xmlns:p14="http://schemas.microsoft.com/office/powerpoint/2010/main" val="21743115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a:t>
            </a:r>
            <a:r>
              <a:rPr lang="zh-CN" altLang="en-US" dirty="0"/>
              <a:t> </a:t>
            </a:r>
            <a:r>
              <a:rPr lang="en-US" altLang="zh-CN" dirty="0"/>
              <a:t>also</a:t>
            </a:r>
            <a:r>
              <a:rPr lang="zh-CN" altLang="en-US" dirty="0"/>
              <a:t> </a:t>
            </a:r>
            <a:r>
              <a:rPr lang="en-US" altLang="zh-CN" dirty="0"/>
              <a:t>use </a:t>
            </a:r>
            <a:r>
              <a:rPr lang="en-US" altLang="zh-CN" dirty="0" err="1"/>
              <a:t>sonorqube</a:t>
            </a:r>
            <a:r>
              <a:rPr lang="en-US" altLang="zh-CN" dirty="0"/>
              <a:t> to analysis our software engineering project, a </a:t>
            </a:r>
            <a:r>
              <a:rPr lang="en-US" altLang="zh-CN" dirty="0" err="1"/>
              <a:t>wechat</a:t>
            </a:r>
            <a:r>
              <a:rPr lang="en-US" altLang="zh-CN" dirty="0"/>
              <a:t> applet. Note that there are bugs, because </a:t>
            </a:r>
            <a:r>
              <a:rPr lang="en-US" altLang="zh-CN" dirty="0" err="1"/>
              <a:t>sonarqube</a:t>
            </a:r>
            <a:r>
              <a:rPr lang="en-US" altLang="zh-CN" dirty="0"/>
              <a:t> does not support the ‘</a:t>
            </a:r>
            <a:r>
              <a:rPr lang="en-US" altLang="zh-CN" dirty="0" err="1"/>
              <a:t>rpx’unit</a:t>
            </a:r>
            <a:r>
              <a:rPr lang="en-US" altLang="zh-CN" dirty="0"/>
              <a:t> which is </a:t>
            </a:r>
            <a:r>
              <a:rPr lang="en-US" altLang="zh-CN" dirty="0" err="1"/>
              <a:t>covenient</a:t>
            </a:r>
            <a:r>
              <a:rPr lang="en-US" altLang="zh-CN" dirty="0"/>
              <a:t> for cell-phone screen measurement and only supported by </a:t>
            </a:r>
            <a:r>
              <a:rPr lang="en-US" altLang="zh-CN" dirty="0" err="1"/>
              <a:t>wechat</a:t>
            </a:r>
            <a:r>
              <a:rPr lang="en-US" altLang="zh-CN" dirty="0"/>
              <a:t> applet IDE.</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46</a:t>
            </a:fld>
            <a:endParaRPr lang="zh-CN" altLang="en-US"/>
          </a:p>
        </p:txBody>
      </p:sp>
    </p:spTree>
    <p:extLst>
      <p:ext uri="{BB962C8B-B14F-4D97-AF65-F5344CB8AC3E}">
        <p14:creationId xmlns:p14="http://schemas.microsoft.com/office/powerpoint/2010/main" val="36668992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Sonarqube</a:t>
            </a:r>
            <a:r>
              <a:rPr lang="en-US" altLang="zh-CN" dirty="0"/>
              <a:t> successfully detected 189 code smells in our project. Including empty functions , unused variables, renamed variables ,invalid code comments and so on. </a:t>
            </a:r>
            <a:r>
              <a:rPr lang="en" altLang="zh-CN" sz="1200" dirty="0">
                <a:solidFill>
                  <a:srgbClr val="444444"/>
                </a:solidFill>
                <a:latin typeface="Avenir Book" panose="02000503020000020003" pitchFamily="2" charset="0"/>
              </a:rPr>
              <a:t>For each issue, we can look at its corresponding location in the code and make changes to it. SonarQube also gives us detailed reasons why we need to make such changes.</a:t>
            </a:r>
          </a:p>
          <a:p>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47</a:t>
            </a:fld>
            <a:endParaRPr lang="zh-CN" altLang="en-US"/>
          </a:p>
        </p:txBody>
      </p:sp>
    </p:spTree>
    <p:extLst>
      <p:ext uri="{BB962C8B-B14F-4D97-AF65-F5344CB8AC3E}">
        <p14:creationId xmlns:p14="http://schemas.microsoft.com/office/powerpoint/2010/main" val="39656923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48</a:t>
            </a:fld>
            <a:endParaRPr lang="zh-CN" altLang="en-US"/>
          </a:p>
        </p:txBody>
      </p:sp>
    </p:spTree>
    <p:extLst>
      <p:ext uri="{BB962C8B-B14F-4D97-AF65-F5344CB8AC3E}">
        <p14:creationId xmlns:p14="http://schemas.microsoft.com/office/powerpoint/2010/main" val="2845820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a:solidFill>
                  <a:schemeClr val="tx1"/>
                </a:solidFill>
                <a:effectLst/>
                <a:latin typeface="Hei" pitchFamily="2" charset="-122"/>
                <a:ea typeface="Hei" pitchFamily="2" charset="-122"/>
                <a:cs typeface="+mn-cs"/>
              </a:rPr>
              <a:t>Then</a:t>
            </a:r>
            <a:r>
              <a:rPr lang="zh-CN" altLang="en-US" sz="1200" b="1" i="0" kern="1200" dirty="0">
                <a:solidFill>
                  <a:schemeClr val="tx1"/>
                </a:solidFill>
                <a:effectLst/>
                <a:latin typeface="Hei" pitchFamily="2" charset="-122"/>
                <a:ea typeface="Hei" pitchFamily="2" charset="-122"/>
                <a:cs typeface="+mn-cs"/>
              </a:rPr>
              <a:t> </a:t>
            </a:r>
            <a:r>
              <a:rPr lang="en-US" altLang="zh-CN" sz="1200" b="1" i="0" kern="1200" dirty="0">
                <a:solidFill>
                  <a:schemeClr val="tx1"/>
                </a:solidFill>
                <a:effectLst/>
                <a:latin typeface="Hei" pitchFamily="2" charset="-122"/>
                <a:ea typeface="Hei" pitchFamily="2" charset="-122"/>
                <a:cs typeface="+mn-cs"/>
              </a:rPr>
              <a:t>let’s</a:t>
            </a:r>
            <a:r>
              <a:rPr lang="zh-CN" altLang="en-US" sz="1200" b="1" i="0" kern="1200" dirty="0">
                <a:solidFill>
                  <a:schemeClr val="tx1"/>
                </a:solidFill>
                <a:effectLst/>
                <a:latin typeface="Hei" pitchFamily="2" charset="-122"/>
                <a:ea typeface="Hei" pitchFamily="2" charset="-122"/>
                <a:cs typeface="+mn-cs"/>
              </a:rPr>
              <a:t> </a:t>
            </a:r>
            <a:r>
              <a:rPr lang="en-US" altLang="zh-CN" sz="1200" b="1" i="0" kern="1200" dirty="0">
                <a:solidFill>
                  <a:schemeClr val="tx1"/>
                </a:solidFill>
                <a:effectLst/>
                <a:latin typeface="Hei" pitchFamily="2" charset="-122"/>
                <a:ea typeface="Hei" pitchFamily="2" charset="-122"/>
                <a:cs typeface="+mn-cs"/>
              </a:rPr>
              <a:t>see</a:t>
            </a:r>
            <a:r>
              <a:rPr lang="zh-CN" altLang="en-US" sz="1200" b="1" i="0" kern="1200" dirty="0">
                <a:solidFill>
                  <a:schemeClr val="tx1"/>
                </a:solidFill>
                <a:effectLst/>
                <a:latin typeface="Hei" pitchFamily="2" charset="-122"/>
                <a:ea typeface="Hei" pitchFamily="2" charset="-122"/>
                <a:cs typeface="+mn-cs"/>
              </a:rPr>
              <a:t> </a:t>
            </a:r>
            <a:r>
              <a:rPr lang="en-US" altLang="zh-CN" sz="1200" b="1" i="0" kern="1200" dirty="0">
                <a:solidFill>
                  <a:schemeClr val="tx1"/>
                </a:solidFill>
                <a:effectLst/>
                <a:latin typeface="Hei" pitchFamily="2" charset="-122"/>
                <a:ea typeface="Hei" pitchFamily="2" charset="-122"/>
                <a:cs typeface="+mn-cs"/>
              </a:rPr>
              <a:t>what</a:t>
            </a:r>
            <a:r>
              <a:rPr lang="zh-CN" altLang="en-US" sz="1200" b="1" i="0" kern="1200" dirty="0">
                <a:solidFill>
                  <a:schemeClr val="tx1"/>
                </a:solidFill>
                <a:effectLst/>
                <a:latin typeface="Hei" pitchFamily="2" charset="-122"/>
                <a:ea typeface="Hei" pitchFamily="2" charset="-122"/>
                <a:cs typeface="+mn-cs"/>
              </a:rPr>
              <a:t> </a:t>
            </a:r>
            <a:r>
              <a:rPr lang="en-US" altLang="zh-CN" sz="1200" b="1" i="0" kern="1200" dirty="0">
                <a:solidFill>
                  <a:schemeClr val="tx1"/>
                </a:solidFill>
                <a:effectLst/>
                <a:latin typeface="Hei" pitchFamily="2" charset="-122"/>
                <a:ea typeface="Hei" pitchFamily="2" charset="-122"/>
                <a:cs typeface="+mn-cs"/>
              </a:rPr>
              <a:t>is</a:t>
            </a:r>
            <a:r>
              <a:rPr lang="zh-CN" altLang="en-US" sz="1200" b="1" i="0" kern="1200" dirty="0">
                <a:solidFill>
                  <a:schemeClr val="tx1"/>
                </a:solidFill>
                <a:effectLst/>
                <a:latin typeface="Hei" pitchFamily="2" charset="-122"/>
                <a:ea typeface="Hei" pitchFamily="2" charset="-122"/>
                <a:cs typeface="+mn-cs"/>
              </a:rPr>
              <a:t> </a:t>
            </a:r>
            <a:r>
              <a:rPr lang="en-US" altLang="zh-CN" sz="1200" b="1" i="0" kern="1200" dirty="0" err="1">
                <a:solidFill>
                  <a:schemeClr val="tx1"/>
                </a:solidFill>
                <a:effectLst/>
                <a:latin typeface="Hei" pitchFamily="2" charset="-122"/>
                <a:ea typeface="Hei" pitchFamily="2" charset="-122"/>
                <a:cs typeface="+mn-cs"/>
              </a:rPr>
              <a:t>sonarqube</a:t>
            </a:r>
            <a:r>
              <a:rPr lang="en-US" altLang="zh-CN" sz="1200" b="1" i="0" kern="1200" dirty="0">
                <a:solidFill>
                  <a:schemeClr val="tx1"/>
                </a:solidFill>
                <a:effectLst/>
                <a:latin typeface="Hei" pitchFamily="2" charset="-122"/>
                <a:ea typeface="Hei" pitchFamily="2" charset="-122"/>
                <a:cs typeface="+mn-cs"/>
              </a:rPr>
              <a:t>?</a:t>
            </a:r>
          </a:p>
          <a:p>
            <a:r>
              <a:rPr lang="en" altLang="zh-CN" sz="1200" b="1" i="0" kern="1200" dirty="0">
                <a:solidFill>
                  <a:schemeClr val="tx1"/>
                </a:solidFill>
                <a:effectLst/>
                <a:latin typeface="Hei" pitchFamily="2" charset="-122"/>
                <a:ea typeface="Hei" pitchFamily="2" charset="-122"/>
                <a:cs typeface="+mn-cs"/>
              </a:rPr>
              <a:t>SonarQube is the leading tool for continuously inspecting the Code Quality and Security</a:t>
            </a:r>
            <a:r>
              <a:rPr lang="en-US" altLang="zh-CN" sz="1200" b="1" i="0" kern="1200" dirty="0">
                <a:solidFill>
                  <a:schemeClr val="tx1"/>
                </a:solidFill>
                <a:effectLst/>
                <a:latin typeface="Hei" pitchFamily="2" charset="-122"/>
                <a:ea typeface="Hei" pitchFamily="2" charset="-122"/>
                <a:cs typeface="+mn-cs"/>
              </a:rPr>
              <a:t>(</a:t>
            </a:r>
            <a:r>
              <a:rPr lang="zh-CN" altLang="en-US" sz="1200" b="1" i="0" kern="1200" dirty="0">
                <a:solidFill>
                  <a:schemeClr val="tx1"/>
                </a:solidFill>
                <a:effectLst/>
                <a:latin typeface="Hei" pitchFamily="2" charset="-122"/>
                <a:ea typeface="Hei" pitchFamily="2" charset="-122"/>
                <a:cs typeface="+mn-cs"/>
              </a:rPr>
              <a:t>点击</a:t>
            </a:r>
            <a:r>
              <a:rPr lang="en-US" altLang="zh-CN" sz="1200" b="1" i="0" kern="1200" dirty="0">
                <a:solidFill>
                  <a:schemeClr val="tx1"/>
                </a:solidFill>
                <a:effectLst/>
                <a:latin typeface="Hei" pitchFamily="2" charset="-122"/>
                <a:ea typeface="Hei" pitchFamily="2" charset="-122"/>
                <a:cs typeface="+mn-cs"/>
              </a:rPr>
              <a:t>)</a:t>
            </a:r>
            <a:r>
              <a:rPr lang="en" altLang="zh-CN" sz="1200" b="1" i="0" kern="1200" dirty="0">
                <a:solidFill>
                  <a:schemeClr val="tx1"/>
                </a:solidFill>
                <a:effectLst/>
                <a:latin typeface="Hei" pitchFamily="2" charset="-122"/>
                <a:ea typeface="Hei" pitchFamily="2" charset="-122"/>
                <a:cs typeface="+mn-cs"/>
              </a:rPr>
              <a:t> of your codebases</a:t>
            </a:r>
            <a:r>
              <a:rPr lang="zh-CN" altLang="en-US" sz="1200" b="1" i="0" kern="1200" dirty="0">
                <a:solidFill>
                  <a:schemeClr val="tx1"/>
                </a:solidFill>
                <a:effectLst/>
                <a:latin typeface="Hei" pitchFamily="2" charset="-122"/>
                <a:ea typeface="Hei" pitchFamily="2" charset="-122"/>
                <a:cs typeface="+mn-cs"/>
              </a:rPr>
              <a:t> </a:t>
            </a:r>
            <a:r>
              <a:rPr lang="en" altLang="zh-CN" sz="1200" b="1" i="0" kern="1200" dirty="0">
                <a:solidFill>
                  <a:schemeClr val="tx1"/>
                </a:solidFill>
                <a:effectLst/>
                <a:latin typeface="Hei" pitchFamily="2" charset="-122"/>
                <a:ea typeface="Hei" pitchFamily="2" charset="-122"/>
                <a:cs typeface="+mn-cs"/>
              </a:rPr>
              <a:t>and guiding development teams during Code Reviews</a:t>
            </a:r>
            <a:r>
              <a:rPr lang="en-US" altLang="zh-CN" sz="1200" b="1" i="0" kern="1200" dirty="0">
                <a:solidFill>
                  <a:schemeClr val="tx1"/>
                </a:solidFill>
                <a:effectLst/>
                <a:latin typeface="Hei" pitchFamily="2" charset="-122"/>
                <a:ea typeface="Hei" pitchFamily="2" charset="-122"/>
                <a:cs typeface="+mn-cs"/>
              </a:rPr>
              <a:t>(</a:t>
            </a:r>
            <a:r>
              <a:rPr lang="zh-CN" altLang="en-US" sz="1200" b="1" i="0" kern="1200" dirty="0">
                <a:solidFill>
                  <a:schemeClr val="tx1"/>
                </a:solidFill>
                <a:effectLst/>
                <a:latin typeface="Hei" pitchFamily="2" charset="-122"/>
                <a:ea typeface="Hei" pitchFamily="2" charset="-122"/>
                <a:cs typeface="+mn-cs"/>
              </a:rPr>
              <a:t>点击</a:t>
            </a:r>
            <a:r>
              <a:rPr lang="en-US" altLang="zh-CN" sz="1200" b="1" i="0" kern="1200" dirty="0">
                <a:solidFill>
                  <a:schemeClr val="tx1"/>
                </a:solidFill>
                <a:effectLst/>
                <a:latin typeface="Hei" pitchFamily="2" charset="-122"/>
                <a:ea typeface="Hei" pitchFamily="2" charset="-122"/>
                <a:cs typeface="+mn-cs"/>
              </a:rPr>
              <a:t>)</a:t>
            </a:r>
            <a:r>
              <a:rPr lang="en" altLang="zh-CN" sz="1200" b="1" i="0" kern="1200" dirty="0">
                <a:solidFill>
                  <a:schemeClr val="tx1"/>
                </a:solidFill>
                <a:effectLst/>
                <a:latin typeface="Hei" pitchFamily="2" charset="-122"/>
                <a:ea typeface="Hei" pitchFamily="2" charset="-122"/>
                <a:cs typeface="+mn-cs"/>
              </a:rPr>
              <a:t>.</a:t>
            </a:r>
            <a:r>
              <a:rPr lang="en" altLang="zh-CN" sz="1200" b="0" i="0" kern="1200" dirty="0">
                <a:solidFill>
                  <a:schemeClr val="tx1"/>
                </a:solidFill>
                <a:effectLst/>
                <a:latin typeface="Hei" pitchFamily="2" charset="-122"/>
                <a:ea typeface="Hei" pitchFamily="2" charset="-122"/>
                <a:cs typeface="+mn-cs"/>
              </a:rPr>
              <a:t> Covering </a:t>
            </a:r>
            <a:r>
              <a:rPr lang="en" altLang="zh-CN" sz="1200" b="0" i="0" kern="1200" dirty="0">
                <a:solidFill>
                  <a:schemeClr val="tx1"/>
                </a:solidFill>
                <a:effectLst/>
                <a:latin typeface="Hei" pitchFamily="2" charset="-122"/>
                <a:ea typeface="Hei" pitchFamily="2" charset="-122"/>
                <a:cs typeface="+mn-cs"/>
                <a:hlinkClick r:id="rId3"/>
              </a:rPr>
              <a:t>27 programming languages</a:t>
            </a:r>
            <a:r>
              <a:rPr lang="en-US" altLang="zh-CN" sz="1200" b="0" i="0" kern="1200" dirty="0">
                <a:solidFill>
                  <a:schemeClr val="tx1"/>
                </a:solidFill>
                <a:effectLst/>
                <a:latin typeface="Hei" pitchFamily="2" charset="-122"/>
                <a:ea typeface="Hei" pitchFamily="2" charset="-122"/>
                <a:cs typeface="+mn-cs"/>
              </a:rPr>
              <a:t>(</a:t>
            </a:r>
            <a:r>
              <a:rPr lang="zh-CN" altLang="en-US" sz="1200" b="0" i="0" kern="1200" dirty="0">
                <a:solidFill>
                  <a:schemeClr val="tx1"/>
                </a:solidFill>
                <a:effectLst/>
                <a:latin typeface="Hei" pitchFamily="2" charset="-122"/>
                <a:ea typeface="Hei" pitchFamily="2" charset="-122"/>
                <a:cs typeface="+mn-cs"/>
              </a:rPr>
              <a:t>点击</a:t>
            </a:r>
            <a:r>
              <a:rPr lang="en-US" altLang="zh-CN" sz="1200" b="0" i="0" kern="1200" dirty="0">
                <a:solidFill>
                  <a:schemeClr val="tx1"/>
                </a:solidFill>
                <a:effectLst/>
                <a:latin typeface="Hei" pitchFamily="2" charset="-122"/>
                <a:ea typeface="Hei" pitchFamily="2" charset="-122"/>
                <a:cs typeface="+mn-cs"/>
              </a:rPr>
              <a:t>)</a:t>
            </a:r>
            <a:r>
              <a:rPr lang="en" altLang="zh-CN" sz="1200" b="0" i="0" kern="1200" dirty="0">
                <a:solidFill>
                  <a:schemeClr val="tx1"/>
                </a:solidFill>
                <a:effectLst/>
                <a:latin typeface="Hei" pitchFamily="2" charset="-122"/>
                <a:ea typeface="Hei" pitchFamily="2" charset="-122"/>
                <a:cs typeface="+mn-cs"/>
              </a:rPr>
              <a:t>, while pairing-up with your existing software pipeline</a:t>
            </a:r>
            <a:r>
              <a:rPr lang="en-US" altLang="zh-CN" sz="1200" b="0" i="0" kern="1200" dirty="0">
                <a:solidFill>
                  <a:schemeClr val="tx1"/>
                </a:solidFill>
                <a:effectLst/>
                <a:latin typeface="Hei" pitchFamily="2" charset="-122"/>
                <a:ea typeface="Hei" pitchFamily="2" charset="-122"/>
                <a:cs typeface="+mn-cs"/>
              </a:rPr>
              <a:t>(</a:t>
            </a:r>
            <a:r>
              <a:rPr lang="zh-CN" altLang="en-US" sz="1200" b="0" i="0" kern="1200" dirty="0">
                <a:solidFill>
                  <a:schemeClr val="tx1"/>
                </a:solidFill>
                <a:effectLst/>
                <a:latin typeface="Hei" pitchFamily="2" charset="-122"/>
                <a:ea typeface="Hei" pitchFamily="2" charset="-122"/>
                <a:cs typeface="+mn-cs"/>
              </a:rPr>
              <a:t>点击</a:t>
            </a:r>
            <a:r>
              <a:rPr lang="en-US" altLang="zh-CN" sz="1200" b="0" i="0" kern="1200" dirty="0">
                <a:solidFill>
                  <a:schemeClr val="tx1"/>
                </a:solidFill>
                <a:effectLst/>
                <a:latin typeface="Hei" pitchFamily="2" charset="-122"/>
                <a:ea typeface="Hei" pitchFamily="2" charset="-122"/>
                <a:cs typeface="+mn-cs"/>
              </a:rPr>
              <a:t>)</a:t>
            </a:r>
            <a:r>
              <a:rPr lang="en" altLang="zh-CN" sz="1200" b="0" i="0" kern="1200" dirty="0">
                <a:solidFill>
                  <a:schemeClr val="tx1"/>
                </a:solidFill>
                <a:effectLst/>
                <a:latin typeface="Hei" pitchFamily="2" charset="-122"/>
                <a:ea typeface="Hei" pitchFamily="2" charset="-122"/>
                <a:cs typeface="+mn-cs"/>
              </a:rPr>
              <a:t>, SonarQube provides clear remediation guidance</a:t>
            </a:r>
            <a:r>
              <a:rPr lang="en-US" altLang="zh-CN" sz="1200" b="0" i="0" kern="1200" dirty="0">
                <a:solidFill>
                  <a:schemeClr val="tx1"/>
                </a:solidFill>
                <a:effectLst/>
                <a:latin typeface="Hei" pitchFamily="2" charset="-122"/>
                <a:ea typeface="Hei" pitchFamily="2" charset="-122"/>
                <a:cs typeface="+mn-cs"/>
              </a:rPr>
              <a:t>(</a:t>
            </a:r>
            <a:r>
              <a:rPr lang="zh-CN" altLang="en-US" sz="1200" b="0" i="0" kern="1200" dirty="0">
                <a:solidFill>
                  <a:schemeClr val="tx1"/>
                </a:solidFill>
                <a:effectLst/>
                <a:latin typeface="Hei" pitchFamily="2" charset="-122"/>
                <a:ea typeface="Hei" pitchFamily="2" charset="-122"/>
                <a:cs typeface="+mn-cs"/>
              </a:rPr>
              <a:t>点击</a:t>
            </a:r>
            <a:r>
              <a:rPr lang="en-US" altLang="zh-CN" sz="1200" b="0" i="0" kern="1200" dirty="0">
                <a:solidFill>
                  <a:schemeClr val="tx1"/>
                </a:solidFill>
                <a:effectLst/>
                <a:latin typeface="Hei" pitchFamily="2" charset="-122"/>
                <a:ea typeface="Hei" pitchFamily="2" charset="-122"/>
                <a:cs typeface="+mn-cs"/>
              </a:rPr>
              <a:t>)</a:t>
            </a:r>
            <a:r>
              <a:rPr lang="en" altLang="zh-CN" sz="1200" b="0" i="0" kern="1200" dirty="0">
                <a:solidFill>
                  <a:schemeClr val="tx1"/>
                </a:solidFill>
                <a:effectLst/>
                <a:latin typeface="Hei" pitchFamily="2" charset="-122"/>
                <a:ea typeface="Hei" pitchFamily="2" charset="-122"/>
                <a:cs typeface="+mn-cs"/>
              </a:rPr>
              <a:t> for developers to understand and fix</a:t>
            </a:r>
            <a:r>
              <a:rPr lang="en-US" altLang="zh-CN" sz="1200" b="0" i="0" kern="1200" dirty="0">
                <a:solidFill>
                  <a:schemeClr val="tx1"/>
                </a:solidFill>
                <a:effectLst/>
                <a:latin typeface="Hei" pitchFamily="2" charset="-122"/>
                <a:ea typeface="Hei" pitchFamily="2" charset="-122"/>
                <a:cs typeface="+mn-cs"/>
              </a:rPr>
              <a:t>(</a:t>
            </a:r>
            <a:r>
              <a:rPr lang="zh-CN" altLang="en-US" sz="1200" b="0" i="0" kern="1200" dirty="0">
                <a:solidFill>
                  <a:schemeClr val="tx1"/>
                </a:solidFill>
                <a:effectLst/>
                <a:latin typeface="Hei" pitchFamily="2" charset="-122"/>
                <a:ea typeface="Hei" pitchFamily="2" charset="-122"/>
                <a:cs typeface="+mn-cs"/>
              </a:rPr>
              <a:t>点击</a:t>
            </a:r>
            <a:r>
              <a:rPr lang="en-US" altLang="zh-CN" sz="1200" b="0" i="0" kern="1200" dirty="0">
                <a:solidFill>
                  <a:schemeClr val="tx1"/>
                </a:solidFill>
                <a:effectLst/>
                <a:latin typeface="Hei" pitchFamily="2" charset="-122"/>
                <a:ea typeface="Hei" pitchFamily="2" charset="-122"/>
                <a:cs typeface="+mn-cs"/>
              </a:rPr>
              <a:t>)</a:t>
            </a:r>
            <a:r>
              <a:rPr lang="en" altLang="zh-CN" sz="1200" b="0" i="0" kern="1200" dirty="0">
                <a:solidFill>
                  <a:schemeClr val="tx1"/>
                </a:solidFill>
                <a:effectLst/>
                <a:latin typeface="Hei" pitchFamily="2" charset="-122"/>
                <a:ea typeface="Hei" pitchFamily="2" charset="-122"/>
                <a:cs typeface="+mn-cs"/>
              </a:rPr>
              <a:t> issues and for teams overall to deliver better, safer software. With over 170,000 deployments, helping small development teams as well as global organizations, SonarQube provides the means for all teams and companies, around the world, to own and impact their Code Quality and Security. Today SonarQube is used by more than 100,000</a:t>
            </a:r>
            <a:r>
              <a:rPr lang="en-US" altLang="zh-CN" sz="1200" b="0" i="0" kern="1200" dirty="0">
                <a:solidFill>
                  <a:schemeClr val="tx1"/>
                </a:solidFill>
                <a:effectLst/>
                <a:latin typeface="Hei" pitchFamily="2" charset="-122"/>
                <a:ea typeface="Hei" pitchFamily="2" charset="-122"/>
                <a:cs typeface="+mn-cs"/>
              </a:rPr>
              <a:t>(</a:t>
            </a:r>
            <a:r>
              <a:rPr lang="zh-CN" altLang="en-US" sz="1200" b="0" i="0" kern="1200" dirty="0">
                <a:solidFill>
                  <a:schemeClr val="tx1"/>
                </a:solidFill>
                <a:effectLst/>
                <a:latin typeface="Hei" pitchFamily="2" charset="-122"/>
                <a:ea typeface="Hei" pitchFamily="2" charset="-122"/>
                <a:cs typeface="+mn-cs"/>
              </a:rPr>
              <a:t>点击</a:t>
            </a:r>
            <a:r>
              <a:rPr lang="en-US" altLang="zh-CN" sz="1200" b="0" i="0" kern="1200" dirty="0">
                <a:solidFill>
                  <a:schemeClr val="tx1"/>
                </a:solidFill>
                <a:effectLst/>
                <a:latin typeface="Hei" pitchFamily="2" charset="-122"/>
                <a:ea typeface="Hei" pitchFamily="2" charset="-122"/>
                <a:cs typeface="+mn-cs"/>
              </a:rPr>
              <a:t>)</a:t>
            </a:r>
            <a:r>
              <a:rPr lang="en" altLang="zh-CN" sz="1200" b="0" i="0" kern="1200" dirty="0">
                <a:solidFill>
                  <a:schemeClr val="tx1"/>
                </a:solidFill>
                <a:effectLst/>
                <a:latin typeface="Hei" pitchFamily="2" charset="-122"/>
                <a:ea typeface="Hei" pitchFamily="2" charset="-122"/>
                <a:cs typeface="+mn-cs"/>
              </a:rPr>
              <a:t> organizations</a:t>
            </a:r>
            <a:r>
              <a:rPr lang="zh-CN" altLang="en-US" sz="1200" b="0" i="0" kern="1200" dirty="0">
                <a:solidFill>
                  <a:schemeClr val="tx1"/>
                </a:solidFill>
                <a:effectLst/>
                <a:latin typeface="Hei" pitchFamily="2" charset="-122"/>
                <a:ea typeface="Hei" pitchFamily="2" charset="-122"/>
                <a:cs typeface="+mn-cs"/>
              </a:rPr>
              <a:t>。</a:t>
            </a:r>
            <a:endParaRPr lang="en-US" altLang="zh-CN" sz="1200" b="0" i="0" kern="1200" dirty="0">
              <a:solidFill>
                <a:schemeClr val="tx1"/>
              </a:solidFill>
              <a:effectLst/>
              <a:latin typeface="Hei" pitchFamily="2" charset="-122"/>
              <a:ea typeface="Hei" pitchFamily="2" charset="-122"/>
              <a:cs typeface="+mn-cs"/>
            </a:endParaRPr>
          </a:p>
          <a:p>
            <a:r>
              <a:rPr lang="en-US" altLang="zh-CN" sz="1200" b="0" i="0" kern="1200" dirty="0">
                <a:solidFill>
                  <a:schemeClr val="tx1"/>
                </a:solidFill>
                <a:effectLst/>
                <a:latin typeface="Hei" pitchFamily="2" charset="-122"/>
                <a:ea typeface="Hei" pitchFamily="2" charset="-122"/>
                <a:cs typeface="+mn-cs"/>
              </a:rPr>
              <a:t>And</a:t>
            </a:r>
            <a:r>
              <a:rPr lang="zh-CN" altLang="en-US" sz="1200" b="0" i="0" kern="1200" dirty="0">
                <a:solidFill>
                  <a:schemeClr val="tx1"/>
                </a:solidFill>
                <a:effectLst/>
                <a:latin typeface="Hei" pitchFamily="2" charset="-122"/>
                <a:ea typeface="Hei" pitchFamily="2" charset="-122"/>
                <a:cs typeface="+mn-cs"/>
              </a:rPr>
              <a:t> </a:t>
            </a:r>
            <a:r>
              <a:rPr lang="en-US" altLang="zh-CN" sz="1200" b="0" i="0" kern="1200" dirty="0">
                <a:solidFill>
                  <a:schemeClr val="tx1"/>
                </a:solidFill>
                <a:effectLst/>
                <a:latin typeface="Hei" pitchFamily="2" charset="-122"/>
                <a:ea typeface="Hei" pitchFamily="2" charset="-122"/>
                <a:cs typeface="+mn-cs"/>
              </a:rPr>
              <a:t>also,</a:t>
            </a:r>
            <a:r>
              <a:rPr lang="en" altLang="zh-CN" sz="1200" b="0" i="0" kern="1200" dirty="0">
                <a:solidFill>
                  <a:schemeClr val="tx1"/>
                </a:solidFill>
                <a:effectLst/>
                <a:latin typeface="Hei" pitchFamily="2" charset="-122"/>
                <a:ea typeface="Hei" pitchFamily="2" charset="-122"/>
                <a:cs typeface="+mn-cs"/>
              </a:rPr>
              <a:t>Fully integrated with DevOps tool chains it comes with:</a:t>
            </a:r>
          </a:p>
          <a:p>
            <a:r>
              <a:rPr lang="en" altLang="zh-CN" sz="1200" b="0" i="0" kern="1200" dirty="0">
                <a:solidFill>
                  <a:schemeClr val="tx1"/>
                </a:solidFill>
                <a:effectLst/>
                <a:latin typeface="Hei" pitchFamily="2" charset="-122"/>
                <a:ea typeface="Hei" pitchFamily="2" charset="-122"/>
                <a:cs typeface="+mn-cs"/>
              </a:rPr>
              <a:t>First</a:t>
            </a:r>
            <a:r>
              <a:rPr lang="zh-CN" altLang="en" sz="1200" b="0" i="0" kern="1200" dirty="0">
                <a:solidFill>
                  <a:schemeClr val="tx1"/>
                </a:solidFill>
                <a:effectLst/>
                <a:latin typeface="Hei" pitchFamily="2" charset="-122"/>
                <a:ea typeface="Hei" pitchFamily="2" charset="-122"/>
                <a:cs typeface="+mn-cs"/>
              </a:rPr>
              <a:t>，</a:t>
            </a:r>
            <a:r>
              <a:rPr lang="en-US" altLang="zh-CN" sz="1200" b="0" i="0" kern="1200" dirty="0">
                <a:solidFill>
                  <a:schemeClr val="tx1"/>
                </a:solidFill>
                <a:effectLst/>
                <a:latin typeface="Hei" pitchFamily="2" charset="-122"/>
                <a:ea typeface="Hei" pitchFamily="2" charset="-122"/>
                <a:cs typeface="+mn-cs"/>
              </a:rPr>
              <a:t>(</a:t>
            </a:r>
            <a:r>
              <a:rPr lang="zh-CN" altLang="en-US" sz="1200" b="0" i="0" kern="1200" dirty="0">
                <a:solidFill>
                  <a:schemeClr val="tx1"/>
                </a:solidFill>
                <a:effectLst/>
                <a:latin typeface="Hei" pitchFamily="2" charset="-122"/>
                <a:ea typeface="Hei" pitchFamily="2" charset="-122"/>
                <a:cs typeface="+mn-cs"/>
              </a:rPr>
              <a:t>点击</a:t>
            </a:r>
            <a:r>
              <a:rPr lang="en-US" altLang="zh-CN" sz="1200" b="0" i="0" kern="1200" dirty="0">
                <a:solidFill>
                  <a:schemeClr val="tx1"/>
                </a:solidFill>
                <a:effectLst/>
                <a:latin typeface="Hei" pitchFamily="2" charset="-122"/>
                <a:ea typeface="Hei" pitchFamily="2" charset="-122"/>
                <a:cs typeface="+mn-cs"/>
              </a:rPr>
              <a:t>)</a:t>
            </a:r>
            <a:r>
              <a:rPr lang="en" altLang="zh-CN" sz="1200" b="0" i="0" kern="1200" dirty="0">
                <a:solidFill>
                  <a:schemeClr val="tx1"/>
                </a:solidFill>
                <a:effectLst/>
                <a:latin typeface="Hei" pitchFamily="2" charset="-122"/>
                <a:ea typeface="Hei" pitchFamily="2" charset="-122"/>
                <a:cs typeface="+mn-cs"/>
              </a:rPr>
              <a:t>built-in integration with most build tools, which enables in most cases a no configuration approach</a:t>
            </a:r>
          </a:p>
          <a:p>
            <a:r>
              <a:rPr lang="en" altLang="zh-CN" sz="1200" b="0" i="0" kern="1200" dirty="0">
                <a:solidFill>
                  <a:schemeClr val="tx1"/>
                </a:solidFill>
                <a:effectLst/>
                <a:latin typeface="Hei" pitchFamily="2" charset="-122"/>
                <a:ea typeface="Hei" pitchFamily="2" charset="-122"/>
                <a:cs typeface="+mn-cs"/>
              </a:rPr>
              <a:t>second</a:t>
            </a:r>
            <a:r>
              <a:rPr lang="zh-CN" altLang="en" sz="1200" b="0" i="0" kern="1200" dirty="0">
                <a:solidFill>
                  <a:schemeClr val="tx1"/>
                </a:solidFill>
                <a:effectLst/>
                <a:latin typeface="Hei" pitchFamily="2" charset="-122"/>
                <a:ea typeface="Hei" pitchFamily="2" charset="-122"/>
                <a:cs typeface="+mn-cs"/>
              </a:rPr>
              <a:t>，</a:t>
            </a:r>
            <a:r>
              <a:rPr lang="zh-CN" altLang="en-US" sz="1200" b="0" i="0" kern="1200" dirty="0">
                <a:solidFill>
                  <a:schemeClr val="tx1"/>
                </a:solidFill>
                <a:effectLst/>
                <a:latin typeface="Hei" pitchFamily="2" charset="-122"/>
                <a:ea typeface="Hei" pitchFamily="2" charset="-122"/>
                <a:cs typeface="+mn-cs"/>
              </a:rPr>
              <a:t>（点击）</a:t>
            </a:r>
            <a:r>
              <a:rPr lang="en" altLang="zh-CN" sz="1200" b="0" i="0" kern="1200" dirty="0">
                <a:solidFill>
                  <a:schemeClr val="tx1"/>
                </a:solidFill>
                <a:effectLst/>
                <a:latin typeface="Hei" pitchFamily="2" charset="-122"/>
                <a:ea typeface="Hei" pitchFamily="2" charset="-122"/>
                <a:cs typeface="+mn-cs"/>
              </a:rPr>
              <a:t>easy integration with continuous integration engines such as Jenkins, Azure DevOps, TeamCity, Bamboo,…</a:t>
            </a:r>
          </a:p>
          <a:p>
            <a:r>
              <a:rPr lang="en" altLang="zh-CN" sz="1200" b="0" i="0" kern="1200" dirty="0">
                <a:solidFill>
                  <a:schemeClr val="tx1"/>
                </a:solidFill>
                <a:effectLst/>
                <a:latin typeface="Hei" pitchFamily="2" charset="-122"/>
                <a:ea typeface="Hei" pitchFamily="2" charset="-122"/>
                <a:cs typeface="+mn-cs"/>
              </a:rPr>
              <a:t>Thirdly</a:t>
            </a:r>
            <a:r>
              <a:rPr lang="zh-CN" altLang="en" sz="1200" b="0" i="0" kern="1200" dirty="0">
                <a:solidFill>
                  <a:schemeClr val="tx1"/>
                </a:solidFill>
                <a:effectLst/>
                <a:latin typeface="Hei" pitchFamily="2" charset="-122"/>
                <a:ea typeface="Hei" pitchFamily="2" charset="-122"/>
                <a:cs typeface="+mn-cs"/>
              </a:rPr>
              <a:t>，</a:t>
            </a:r>
            <a:r>
              <a:rPr lang="zh-CN" altLang="en-US" sz="1200" b="0" i="0" kern="1200" dirty="0">
                <a:solidFill>
                  <a:schemeClr val="tx1"/>
                </a:solidFill>
                <a:effectLst/>
                <a:latin typeface="Hei" pitchFamily="2" charset="-122"/>
                <a:ea typeface="Hei" pitchFamily="2" charset="-122"/>
                <a:cs typeface="+mn-cs"/>
              </a:rPr>
              <a:t>（点击）</a:t>
            </a:r>
            <a:r>
              <a:rPr lang="en" altLang="zh-CN" sz="1200" b="0" i="0" kern="1200" dirty="0">
                <a:solidFill>
                  <a:schemeClr val="tx1"/>
                </a:solidFill>
                <a:effectLst/>
                <a:latin typeface="Hei" pitchFamily="2" charset="-122"/>
                <a:ea typeface="Hei" pitchFamily="2" charset="-122"/>
                <a:cs typeface="+mn-cs"/>
              </a:rPr>
              <a:t>support for numerous source configuration management tools such as Git, Subversion, CVS, Mercurial, …</a:t>
            </a:r>
            <a:endParaRPr lang="zh-CN" altLang="en-US" dirty="0">
              <a:latin typeface="Hei" pitchFamily="2" charset="-122"/>
              <a:ea typeface="Hei" pitchFamily="2" charset="-122"/>
            </a:endParaRPr>
          </a:p>
        </p:txBody>
      </p:sp>
      <p:sp>
        <p:nvSpPr>
          <p:cNvPr id="4" name="灯片编号占位符 3"/>
          <p:cNvSpPr>
            <a:spLocks noGrp="1"/>
          </p:cNvSpPr>
          <p:nvPr>
            <p:ph type="sldNum" sz="quarter" idx="10"/>
          </p:nvPr>
        </p:nvSpPr>
        <p:spPr/>
        <p:txBody>
          <a:bodyPr/>
          <a:lstStyle/>
          <a:p>
            <a:fld id="{B9BCC932-0C1F-4C94-8B9A-3944ABBB4E30}" type="slidenum">
              <a:rPr lang="zh-CN" altLang="en-US" smtClean="0"/>
              <a:t>5</a:t>
            </a:fld>
            <a:endParaRPr lang="zh-CN" altLang="en-US"/>
          </a:p>
        </p:txBody>
      </p:sp>
    </p:spTree>
    <p:extLst>
      <p:ext uri="{BB962C8B-B14F-4D97-AF65-F5344CB8AC3E}">
        <p14:creationId xmlns:p14="http://schemas.microsoft.com/office/powerpoint/2010/main" val="386145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Then</a:t>
            </a:r>
            <a:r>
              <a:rPr lang="zh-CN" altLang="en-US" dirty="0"/>
              <a:t> </a:t>
            </a:r>
            <a:r>
              <a:rPr lang="en-US" altLang="zh-CN" dirty="0"/>
              <a:t>the</a:t>
            </a:r>
            <a:r>
              <a:rPr lang="zh-CN" altLang="en-US" dirty="0"/>
              <a:t> </a:t>
            </a:r>
            <a:r>
              <a:rPr lang="en-US" altLang="zh-CN" dirty="0"/>
              <a:t>second</a:t>
            </a:r>
            <a:r>
              <a:rPr lang="zh-CN" altLang="en-US" dirty="0"/>
              <a:t> </a:t>
            </a:r>
            <a:r>
              <a:rPr lang="en-US" altLang="zh-CN" dirty="0"/>
              <a:t>part</a:t>
            </a:r>
            <a:r>
              <a:rPr lang="zh-CN" altLang="en-US" dirty="0"/>
              <a:t> </a:t>
            </a:r>
            <a:r>
              <a:rPr lang="en-US" altLang="zh-CN" dirty="0"/>
              <a:t>comes</a:t>
            </a:r>
            <a:r>
              <a:rPr lang="zh-CN" altLang="en-US" dirty="0"/>
              <a:t> </a:t>
            </a:r>
            <a:r>
              <a:rPr lang="en-US" altLang="zh-CN" dirty="0"/>
              <a:t>to</a:t>
            </a:r>
            <a:r>
              <a:rPr lang="zh-CN" altLang="en-US" dirty="0"/>
              <a:t> </a:t>
            </a:r>
            <a:r>
              <a:rPr lang="en-US" altLang="zh-CN" dirty="0"/>
              <a:t>the</a:t>
            </a:r>
            <a:r>
              <a:rPr lang="zh-CN" altLang="en-US" dirty="0"/>
              <a:t> </a:t>
            </a:r>
            <a:r>
              <a:rPr lang="en-US" altLang="zh-CN" dirty="0"/>
              <a:t>objective.</a:t>
            </a:r>
            <a:r>
              <a:rPr lang="zh-CN" altLang="en-US" dirty="0"/>
              <a:t> </a:t>
            </a:r>
            <a:r>
              <a:rPr lang="en-US" altLang="zh-CN" dirty="0"/>
              <a:t>That</a:t>
            </a:r>
            <a:r>
              <a:rPr lang="zh-CN" altLang="en-US" dirty="0"/>
              <a:t> </a:t>
            </a:r>
            <a:r>
              <a:rPr lang="en-US" altLang="zh-CN" dirty="0"/>
              <a:t>is</a:t>
            </a:r>
            <a:r>
              <a:rPr lang="zh-CN" altLang="en-US" dirty="0"/>
              <a:t> </a:t>
            </a:r>
            <a:r>
              <a:rPr lang="en-US" altLang="zh-CN" dirty="0"/>
              <a:t>about</a:t>
            </a:r>
            <a:r>
              <a:rPr lang="zh-CN" altLang="en-US" dirty="0"/>
              <a:t> </a:t>
            </a:r>
            <a:r>
              <a:rPr lang="en-US" altLang="zh-CN" dirty="0"/>
              <a:t>what</a:t>
            </a:r>
            <a:r>
              <a:rPr lang="zh-CN" altLang="en-US" dirty="0"/>
              <a:t> </a:t>
            </a:r>
            <a:r>
              <a:rPr lang="en-US" altLang="zh-CN" dirty="0"/>
              <a:t>was</a:t>
            </a:r>
            <a:r>
              <a:rPr lang="zh-CN" altLang="en-US" dirty="0"/>
              <a:t> </a:t>
            </a:r>
            <a:r>
              <a:rPr lang="en-US" altLang="zh-CN" dirty="0"/>
              <a:t>SonarQube</a:t>
            </a:r>
            <a:r>
              <a:rPr lang="zh-CN" altLang="en-US" dirty="0"/>
              <a:t> </a:t>
            </a:r>
            <a:r>
              <a:rPr lang="en-US" altLang="zh-CN" dirty="0"/>
              <a:t>designed</a:t>
            </a:r>
            <a:r>
              <a:rPr lang="zh-CN" altLang="en-US" dirty="0"/>
              <a:t> </a:t>
            </a:r>
            <a:r>
              <a:rPr lang="en-US" altLang="zh-CN" dirty="0"/>
              <a:t>for?</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6</a:t>
            </a:fld>
            <a:endParaRPr lang="zh-CN" altLang="en-US"/>
          </a:p>
        </p:txBody>
      </p:sp>
    </p:spTree>
    <p:extLst>
      <p:ext uri="{BB962C8B-B14F-4D97-AF65-F5344CB8AC3E}">
        <p14:creationId xmlns:p14="http://schemas.microsoft.com/office/powerpoint/2010/main" val="1807158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kern="1200" dirty="0">
                <a:solidFill>
                  <a:schemeClr val="tx1"/>
                </a:solidFill>
                <a:effectLst/>
                <a:latin typeface="+mn-lt"/>
                <a:ea typeface="+mn-ea"/>
                <a:cs typeface="+mn-cs"/>
              </a:rPr>
              <a:t>Back in 2007, when first lines of code were created, the founders of SonarQube (originally called Sonar) had a dream to one day provide every developer the ability to measure the code quality of his projects. Their motto: “Continuous Inspection must become mainstream as Continuous Integration”.</a:t>
            </a:r>
          </a:p>
          <a:p>
            <a:r>
              <a:rPr lang="zh-CN" altLang="en-US" sz="1200" b="0" i="0" kern="1200" dirty="0">
                <a:solidFill>
                  <a:schemeClr val="tx1"/>
                </a:solidFill>
                <a:effectLst/>
                <a:latin typeface="+mn-lt"/>
                <a:ea typeface="+mn-ea"/>
                <a:cs typeface="+mn-cs"/>
              </a:rPr>
              <a:t>（点击）</a:t>
            </a:r>
            <a:endParaRPr lang="en"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main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objective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of</a:t>
            </a:r>
            <a:r>
              <a:rPr lang="zh-CN" altLang="en-US"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sonarqube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is</a:t>
            </a:r>
            <a:r>
              <a:rPr lang="zh-CN" altLang="en-US" sz="1200" b="0" i="0" kern="1200" dirty="0">
                <a:solidFill>
                  <a:schemeClr val="tx1"/>
                </a:solidFill>
                <a:effectLst/>
                <a:latin typeface="+mn-lt"/>
                <a:ea typeface="+mn-ea"/>
                <a:cs typeface="+mn-cs"/>
              </a:rPr>
              <a:t> </a:t>
            </a:r>
            <a:r>
              <a:rPr lang="en" altLang="zh-CN" sz="1200" b="0" i="0" kern="1200" dirty="0">
                <a:solidFill>
                  <a:schemeClr val="tx1"/>
                </a:solidFill>
                <a:effectLst/>
                <a:latin typeface="+mn-lt"/>
                <a:ea typeface="+mn-ea"/>
                <a:cs typeface="+mn-cs"/>
              </a:rPr>
              <a:t>continuously inspecting the Code Quality and Security of </a:t>
            </a:r>
            <a:r>
              <a:rPr lang="en-US" altLang="zh-CN" sz="1200" b="0" i="0" kern="1200" dirty="0">
                <a:solidFill>
                  <a:schemeClr val="tx1"/>
                </a:solidFill>
                <a:effectLst/>
                <a:latin typeface="+mn-lt"/>
                <a:ea typeface="+mn-ea"/>
                <a:cs typeface="+mn-cs"/>
              </a:rPr>
              <a:t>our</a:t>
            </a:r>
            <a:r>
              <a:rPr lang="en" altLang="zh-CN" sz="1200" b="0" i="0" kern="1200" dirty="0">
                <a:solidFill>
                  <a:schemeClr val="tx1"/>
                </a:solidFill>
                <a:effectLst/>
                <a:latin typeface="+mn-lt"/>
                <a:ea typeface="+mn-ea"/>
                <a:cs typeface="+mn-cs"/>
              </a:rPr>
              <a:t> codebases</a:t>
            </a:r>
            <a:r>
              <a:rPr lang="zh-CN" altLang="en-US" sz="1200" b="0" i="0" kern="1200" dirty="0">
                <a:solidFill>
                  <a:schemeClr val="tx1"/>
                </a:solidFill>
                <a:effectLst/>
                <a:latin typeface="+mn-lt"/>
                <a:ea typeface="+mn-ea"/>
                <a:cs typeface="+mn-cs"/>
              </a:rPr>
              <a:t> </a:t>
            </a:r>
            <a:r>
              <a:rPr lang="en" altLang="zh-CN" sz="1200" b="0" i="0" kern="1200" dirty="0">
                <a:solidFill>
                  <a:schemeClr val="tx1"/>
                </a:solidFill>
                <a:effectLst/>
                <a:latin typeface="+mn-lt"/>
                <a:ea typeface="+mn-ea"/>
                <a:cs typeface="+mn-cs"/>
              </a:rPr>
              <a:t>and guiding development teams during Code Reviews.</a:t>
            </a:r>
          </a:p>
          <a:p>
            <a:r>
              <a:rPr lang="en-US" altLang="zh-CN" dirty="0"/>
              <a:t>From what aspects can we maintain our code?</a:t>
            </a:r>
          </a:p>
          <a:p>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t>7</a:t>
            </a:fld>
            <a:endParaRPr lang="zh-CN" altLang="en-US"/>
          </a:p>
        </p:txBody>
      </p:sp>
    </p:spTree>
    <p:extLst>
      <p:ext uri="{BB962C8B-B14F-4D97-AF65-F5344CB8AC3E}">
        <p14:creationId xmlns:p14="http://schemas.microsoft.com/office/powerpoint/2010/main" val="2947679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1" dirty="0">
                <a:latin typeface="Avenir Book" panose="02000503020000020003" pitchFamily="2" charset="0"/>
                <a:ea typeface="+mn-ea"/>
                <a:cs typeface="+mn-cs"/>
              </a:rPr>
              <a:t>Sonar can detect code quality from the following seven dimensions</a:t>
            </a:r>
            <a:endParaRPr kumimoji="1" lang="en" altLang="zh-CN" dirty="0"/>
          </a:p>
          <a:p>
            <a:r>
              <a:rPr kumimoji="1" lang="en" altLang="zh-CN" dirty="0"/>
              <a:t>1. Not following code standards</a:t>
            </a:r>
          </a:p>
          <a:p>
            <a:r>
              <a:rPr kumimoji="1" lang="en" altLang="zh-CN" dirty="0"/>
              <a:t>Sonar can use PMD, </a:t>
            </a:r>
            <a:r>
              <a:rPr kumimoji="1" lang="en" altLang="zh-CN" dirty="0" err="1"/>
              <a:t>CheckStyle</a:t>
            </a:r>
            <a:r>
              <a:rPr kumimoji="1" lang="en" altLang="zh-CN" dirty="0"/>
              <a:t>, </a:t>
            </a:r>
            <a:r>
              <a:rPr kumimoji="1" lang="en" altLang="zh-CN" dirty="0" err="1"/>
              <a:t>Findbugs</a:t>
            </a:r>
            <a:r>
              <a:rPr kumimoji="1" lang="en" altLang="zh-CN" dirty="0"/>
              <a:t> and other code rule detection tools to standardize code writing.</a:t>
            </a:r>
          </a:p>
          <a:p>
            <a:endParaRPr kumimoji="1" lang="en" altLang="zh-CN" dirty="0"/>
          </a:p>
          <a:p>
            <a:r>
              <a:rPr kumimoji="1" lang="en" altLang="zh-CN" dirty="0"/>
              <a:t>2. Potential defects</a:t>
            </a:r>
          </a:p>
          <a:p>
            <a:endParaRPr kumimoji="1" lang="en" altLang="zh-CN" dirty="0"/>
          </a:p>
          <a:p>
            <a:r>
              <a:rPr kumimoji="1" lang="en" altLang="zh-CN" dirty="0"/>
              <a:t>3. Poor complexity distribution</a:t>
            </a:r>
          </a:p>
          <a:p>
            <a:r>
              <a:rPr kumimoji="1" lang="en" altLang="zh-CN" dirty="0"/>
              <a:t>Files, classes, methods, etc., if the complexity is too high, it will be difficult to change, which will make it difficult for developers to understand them, and if there is no automated unit testing, changes to any components in the program may lead to the need for comprehensive regression testing .</a:t>
            </a:r>
          </a:p>
          <a:p>
            <a:endParaRPr kumimoji="1" lang="en" altLang="zh-CN" dirty="0"/>
          </a:p>
          <a:p>
            <a:r>
              <a:rPr kumimoji="1" lang="en" altLang="zh-CN" dirty="0"/>
              <a:t>4. </a:t>
            </a:r>
            <a:r>
              <a:rPr kumimoji="1" lang="en-US" altLang="zh-CN" dirty="0"/>
              <a:t>Duplicate</a:t>
            </a:r>
            <a:endParaRPr kumimoji="1" lang="en" altLang="zh-CN" dirty="0"/>
          </a:p>
          <a:p>
            <a:endParaRPr kumimoji="1" lang="en" altLang="zh-CN" dirty="0"/>
          </a:p>
          <a:p>
            <a:r>
              <a:rPr kumimoji="1" lang="en" altLang="zh-CN" dirty="0"/>
              <a:t>5. Insufficient or excessive comments</a:t>
            </a:r>
          </a:p>
          <a:p>
            <a:endParaRPr kumimoji="1" lang="en" altLang="zh-CN" dirty="0"/>
          </a:p>
          <a:p>
            <a:r>
              <a:rPr kumimoji="1" lang="en" altLang="zh-CN" dirty="0"/>
              <a:t>6. Lack of unit testing</a:t>
            </a:r>
          </a:p>
          <a:p>
            <a:r>
              <a:rPr kumimoji="1" lang="en" altLang="zh-CN" dirty="0"/>
              <a:t>Sonar can easily count and display unit test coverage.</a:t>
            </a:r>
          </a:p>
          <a:p>
            <a:endParaRPr kumimoji="1" lang="en" altLang="zh-CN" dirty="0"/>
          </a:p>
          <a:p>
            <a:r>
              <a:rPr kumimoji="1" lang="en" altLang="zh-CN" dirty="0"/>
              <a:t>7. Bad design</a:t>
            </a:r>
          </a:p>
        </p:txBody>
      </p:sp>
      <p:sp>
        <p:nvSpPr>
          <p:cNvPr id="4" name="灯片编号占位符 3"/>
          <p:cNvSpPr>
            <a:spLocks noGrp="1"/>
          </p:cNvSpPr>
          <p:nvPr>
            <p:ph type="sldNum" sz="quarter" idx="5"/>
          </p:nvPr>
        </p:nvSpPr>
        <p:spPr/>
        <p:txBody>
          <a:bodyPr/>
          <a:lstStyle/>
          <a:p>
            <a:fld id="{B9BCC932-0C1F-4C94-8B9A-3944ABBB4E30}" type="slidenum">
              <a:rPr lang="zh-CN" altLang="en-US" smtClean="0"/>
              <a:t>8</a:t>
            </a:fld>
            <a:endParaRPr lang="zh-CN" altLang="en-US"/>
          </a:p>
        </p:txBody>
      </p:sp>
    </p:spTree>
    <p:extLst>
      <p:ext uri="{BB962C8B-B14F-4D97-AF65-F5344CB8AC3E}">
        <p14:creationId xmlns:p14="http://schemas.microsoft.com/office/powerpoint/2010/main" val="511776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All</a:t>
            </a:r>
            <a:r>
              <a:rPr kumimoji="1" lang="zh-CN" altLang="en-US" dirty="0"/>
              <a:t> </a:t>
            </a:r>
            <a:r>
              <a:rPr kumimoji="1" lang="en-US" altLang="zh-CN" dirty="0"/>
              <a:t>in</a:t>
            </a:r>
            <a:r>
              <a:rPr kumimoji="1" lang="zh-CN" altLang="en-US" dirty="0"/>
              <a:t> </a:t>
            </a:r>
            <a:r>
              <a:rPr kumimoji="1" lang="en-US" altLang="zh-CN" dirty="0"/>
              <a:t>all, the</a:t>
            </a:r>
            <a:r>
              <a:rPr kumimoji="1" lang="zh-CN" altLang="en-US" dirty="0"/>
              <a:t> </a:t>
            </a:r>
            <a:r>
              <a:rPr kumimoji="1" lang="en-US" altLang="zh-CN" dirty="0" err="1"/>
              <a:t>sonarqube</a:t>
            </a:r>
            <a:r>
              <a:rPr kumimoji="1" lang="zh-CN" altLang="en-US" dirty="0"/>
              <a:t> </a:t>
            </a:r>
            <a:r>
              <a:rPr kumimoji="1" lang="en-US" altLang="zh-CN" dirty="0"/>
              <a:t>let</a:t>
            </a:r>
            <a:r>
              <a:rPr kumimoji="1" lang="zh-CN" altLang="en-US" dirty="0"/>
              <a:t> </a:t>
            </a:r>
            <a:r>
              <a:rPr kumimoji="1" lang="en-US" altLang="zh-CN" dirty="0"/>
              <a:t>us</a:t>
            </a:r>
            <a:r>
              <a:rPr kumimoji="1" lang="zh-CN" altLang="en-US" dirty="0"/>
              <a:t> </a:t>
            </a:r>
            <a:r>
              <a:rPr kumimoji="1" lang="en-US" altLang="zh-CN" dirty="0"/>
              <a:t>to</a:t>
            </a:r>
            <a:r>
              <a:rPr kumimoji="1" lang="zh-CN" altLang="en-US" dirty="0"/>
              <a:t> </a:t>
            </a:r>
            <a:r>
              <a:rPr kumimoji="1" lang="en-US" altLang="zh-CN" dirty="0"/>
              <a:t>improve our</a:t>
            </a:r>
            <a:r>
              <a:rPr kumimoji="1" lang="zh-CN" altLang="en-US" dirty="0"/>
              <a:t> </a:t>
            </a:r>
            <a:r>
              <a:rPr kumimoji="1" lang="en-US" altLang="zh-CN" dirty="0"/>
              <a:t>code quality, understand the mistakes we have made in the coding process, and make we code more readable and maintainable.</a:t>
            </a:r>
            <a:endParaRPr kumimoji="1" lang="zh-CN" altLang="en-US" dirty="0"/>
          </a:p>
        </p:txBody>
      </p:sp>
      <p:sp>
        <p:nvSpPr>
          <p:cNvPr id="4" name="灯片编号占位符 3"/>
          <p:cNvSpPr>
            <a:spLocks noGrp="1"/>
          </p:cNvSpPr>
          <p:nvPr>
            <p:ph type="sldNum" sz="quarter" idx="5"/>
          </p:nvPr>
        </p:nvSpPr>
        <p:spPr/>
        <p:txBody>
          <a:bodyPr/>
          <a:lstStyle/>
          <a:p>
            <a:fld id="{B9BCC932-0C1F-4C94-8B9A-3944ABBB4E30}" type="slidenum">
              <a:rPr lang="zh-CN" altLang="en-US" smtClean="0"/>
              <a:t>9</a:t>
            </a:fld>
            <a:endParaRPr lang="zh-CN" altLang="en-US"/>
          </a:p>
        </p:txBody>
      </p:sp>
    </p:spTree>
    <p:extLst>
      <p:ext uri="{BB962C8B-B14F-4D97-AF65-F5344CB8AC3E}">
        <p14:creationId xmlns:p14="http://schemas.microsoft.com/office/powerpoint/2010/main" val="1000555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8AF6F278-ABF0-48CA-ADF0-1D43CCA8A181}" type="datetimeFigureOut">
              <a:rPr lang="zh-CN" altLang="en-US" smtClean="0"/>
              <a:t>2021/3/23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6799FB-52B8-4698-BECF-01ADD9E846BE}" type="slidenum">
              <a:rPr lang="zh-CN" altLang="en-US" smtClean="0"/>
              <a:t>‹#›</a:t>
            </a:fld>
            <a:endParaRPr lang="zh-CN" altLang="en-US"/>
          </a:p>
        </p:txBody>
      </p:sp>
    </p:spTree>
    <p:extLst>
      <p:ext uri="{BB962C8B-B14F-4D97-AF65-F5344CB8AC3E}">
        <p14:creationId xmlns:p14="http://schemas.microsoft.com/office/powerpoint/2010/main" val="2155440255"/>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AF6F278-ABF0-48CA-ADF0-1D43CCA8A181}" type="datetimeFigureOut">
              <a:rPr lang="zh-CN" altLang="en-US" smtClean="0"/>
              <a:t>2021/3/23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6799FB-52B8-4698-BECF-01ADD9E846BE}" type="slidenum">
              <a:rPr lang="zh-CN" altLang="en-US" smtClean="0"/>
              <a:t>‹#›</a:t>
            </a:fld>
            <a:endParaRPr lang="zh-CN" altLang="en-US"/>
          </a:p>
        </p:txBody>
      </p:sp>
    </p:spTree>
    <p:extLst>
      <p:ext uri="{BB962C8B-B14F-4D97-AF65-F5344CB8AC3E}">
        <p14:creationId xmlns:p14="http://schemas.microsoft.com/office/powerpoint/2010/main" val="3956612616"/>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AF6F278-ABF0-48CA-ADF0-1D43CCA8A181}" type="datetimeFigureOut">
              <a:rPr lang="zh-CN" altLang="en-US" smtClean="0"/>
              <a:t>2021/3/23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6799FB-52B8-4698-BECF-01ADD9E846BE}" type="slidenum">
              <a:rPr lang="zh-CN" altLang="en-US" smtClean="0"/>
              <a:t>‹#›</a:t>
            </a:fld>
            <a:endParaRPr lang="zh-CN" altLang="en-US"/>
          </a:p>
        </p:txBody>
      </p:sp>
    </p:spTree>
    <p:extLst>
      <p:ext uri="{BB962C8B-B14F-4D97-AF65-F5344CB8AC3E}">
        <p14:creationId xmlns:p14="http://schemas.microsoft.com/office/powerpoint/2010/main" val="126070570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AF6F278-ABF0-48CA-ADF0-1D43CCA8A181}" type="datetimeFigureOut">
              <a:rPr lang="zh-CN" altLang="en-US" smtClean="0"/>
              <a:t>2021/3/23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6799FB-52B8-4698-BECF-01ADD9E846BE}" type="slidenum">
              <a:rPr lang="zh-CN" altLang="en-US" smtClean="0"/>
              <a:t>‹#›</a:t>
            </a:fld>
            <a:endParaRPr lang="zh-CN" altLang="en-US"/>
          </a:p>
        </p:txBody>
      </p:sp>
    </p:spTree>
    <p:extLst>
      <p:ext uri="{BB962C8B-B14F-4D97-AF65-F5344CB8AC3E}">
        <p14:creationId xmlns:p14="http://schemas.microsoft.com/office/powerpoint/2010/main" val="4251981102"/>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8AF6F278-ABF0-48CA-ADF0-1D43CCA8A181}" type="datetimeFigureOut">
              <a:rPr lang="zh-CN" altLang="en-US" smtClean="0"/>
              <a:t>2021/3/23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6799FB-52B8-4698-BECF-01ADD9E846BE}" type="slidenum">
              <a:rPr lang="zh-CN" altLang="en-US" smtClean="0"/>
              <a:t>‹#›</a:t>
            </a:fld>
            <a:endParaRPr lang="zh-CN" altLang="en-US"/>
          </a:p>
        </p:txBody>
      </p:sp>
    </p:spTree>
    <p:extLst>
      <p:ext uri="{BB962C8B-B14F-4D97-AF65-F5344CB8AC3E}">
        <p14:creationId xmlns:p14="http://schemas.microsoft.com/office/powerpoint/2010/main" val="2496556029"/>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AF6F278-ABF0-48CA-ADF0-1D43CCA8A181}" type="datetimeFigureOut">
              <a:rPr lang="zh-CN" altLang="en-US" smtClean="0"/>
              <a:t>2021/3/23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6799FB-52B8-4698-BECF-01ADD9E846BE}" type="slidenum">
              <a:rPr lang="zh-CN" altLang="en-US" smtClean="0"/>
              <a:t>‹#›</a:t>
            </a:fld>
            <a:endParaRPr lang="zh-CN" altLang="en-US"/>
          </a:p>
        </p:txBody>
      </p:sp>
    </p:spTree>
    <p:extLst>
      <p:ext uri="{BB962C8B-B14F-4D97-AF65-F5344CB8AC3E}">
        <p14:creationId xmlns:p14="http://schemas.microsoft.com/office/powerpoint/2010/main" val="300992857"/>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1" name="矩形 10"/>
          <p:cNvSpPr/>
          <p:nvPr userDrawn="1"/>
        </p:nvSpPr>
        <p:spPr>
          <a:xfrm>
            <a:off x="8325228" y="4544096"/>
            <a:ext cx="775136" cy="230832"/>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精美</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课件：</a:t>
            </a:r>
            <a:r>
              <a:rPr lang="en-US" altLang="zh-CN" sz="100" dirty="0">
                <a:solidFill>
                  <a:prstClr val="white"/>
                </a:solidFill>
                <a:latin typeface="Calibri"/>
                <a:ea typeface="宋体"/>
              </a:rPr>
              <a:t>www.1ppt.com/kejian/             </a:t>
            </a:r>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r>
              <a:rPr lang="zh-CN" altLang="en-US" sz="100" dirty="0">
                <a:solidFill>
                  <a:prstClr val="white"/>
                </a:solidFill>
                <a:latin typeface="Calibri"/>
                <a:ea typeface="宋体"/>
              </a:rPr>
              <a:t>工作总结</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www.1ppt.com/xiazai/zongjie/ </a:t>
            </a:r>
            <a:r>
              <a:rPr lang="zh-CN" altLang="en-US" sz="100" dirty="0">
                <a:solidFill>
                  <a:prstClr val="white"/>
                </a:solidFill>
                <a:latin typeface="Calibri"/>
                <a:ea typeface="宋体"/>
              </a:rPr>
              <a:t>工作计划：</a:t>
            </a:r>
            <a:r>
              <a:rPr lang="en-US" altLang="zh-CN" sz="100" dirty="0">
                <a:solidFill>
                  <a:prstClr val="white"/>
                </a:solidFill>
                <a:latin typeface="Calibri"/>
                <a:ea typeface="宋体"/>
              </a:rPr>
              <a:t>www.1ppt.com/xiazai/jihua/</a:t>
            </a:r>
          </a:p>
          <a:p>
            <a:r>
              <a:rPr lang="zh-CN" altLang="en-US" sz="100" dirty="0">
                <a:solidFill>
                  <a:prstClr val="white"/>
                </a:solidFill>
                <a:latin typeface="Calibri"/>
                <a:ea typeface="宋体"/>
              </a:rPr>
              <a:t>商务</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www.1ppt.com/moban/shangwu/  </a:t>
            </a:r>
            <a:r>
              <a:rPr lang="zh-CN" altLang="en-US" sz="100" dirty="0">
                <a:solidFill>
                  <a:prstClr val="white"/>
                </a:solidFill>
                <a:latin typeface="Calibri"/>
                <a:ea typeface="宋体"/>
              </a:rPr>
              <a:t>个人简历</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www.1ppt.com/xiazai/jianli/  </a:t>
            </a:r>
          </a:p>
          <a:p>
            <a:r>
              <a:rPr lang="zh-CN" altLang="en-US" sz="100" dirty="0">
                <a:solidFill>
                  <a:prstClr val="white"/>
                </a:solidFill>
                <a:latin typeface="Calibri"/>
                <a:ea typeface="宋体"/>
              </a:rPr>
              <a:t>毕业答辩</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www.1ppt.com/xiazai/dabian/  </a:t>
            </a:r>
            <a:r>
              <a:rPr lang="zh-CN" altLang="en-US" sz="100" dirty="0">
                <a:solidFill>
                  <a:prstClr val="white"/>
                </a:solidFill>
                <a:latin typeface="Calibri"/>
                <a:ea typeface="宋体"/>
              </a:rPr>
              <a:t>工作汇报</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www.1ppt.com/xiazai/huibao/    </a:t>
            </a:r>
          </a:p>
          <a:p>
            <a:r>
              <a:rPr lang="en-US" altLang="zh-CN" sz="100" dirty="0">
                <a:solidFill>
                  <a:prstClr val="white"/>
                </a:solidFill>
                <a:latin typeface="Calibri"/>
                <a:ea typeface="宋体"/>
              </a:rPr>
              <a:t> </a:t>
            </a:r>
          </a:p>
        </p:txBody>
      </p:sp>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AF6F278-ABF0-48CA-ADF0-1D43CCA8A181}" type="datetimeFigureOut">
              <a:rPr lang="zh-CN" altLang="en-US" smtClean="0"/>
              <a:t>2021/3/23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46799FB-52B8-4698-BECF-01ADD9E846BE}" type="slidenum">
              <a:rPr lang="zh-CN" altLang="en-US" smtClean="0"/>
              <a:t>‹#›</a:t>
            </a:fld>
            <a:endParaRPr lang="zh-CN" altLang="en-US"/>
          </a:p>
        </p:txBody>
      </p:sp>
    </p:spTree>
    <p:extLst>
      <p:ext uri="{BB962C8B-B14F-4D97-AF65-F5344CB8AC3E}">
        <p14:creationId xmlns:p14="http://schemas.microsoft.com/office/powerpoint/2010/main" val="3696548795"/>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AF6F278-ABF0-48CA-ADF0-1D43CCA8A181}" type="datetimeFigureOut">
              <a:rPr lang="zh-CN" altLang="en-US" smtClean="0"/>
              <a:t>2021/3/23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46799FB-52B8-4698-BECF-01ADD9E846BE}" type="slidenum">
              <a:rPr lang="zh-CN" altLang="en-US" smtClean="0"/>
              <a:t>‹#›</a:t>
            </a:fld>
            <a:endParaRPr lang="zh-CN" altLang="en-US"/>
          </a:p>
        </p:txBody>
      </p:sp>
    </p:spTree>
    <p:extLst>
      <p:ext uri="{BB962C8B-B14F-4D97-AF65-F5344CB8AC3E}">
        <p14:creationId xmlns:p14="http://schemas.microsoft.com/office/powerpoint/2010/main" val="3987785369"/>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AF6F278-ABF0-48CA-ADF0-1D43CCA8A181}" type="datetimeFigureOut">
              <a:rPr lang="zh-CN" altLang="en-US" smtClean="0"/>
              <a:t>2021/3/23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46799FB-52B8-4698-BECF-01ADD9E846BE}" type="slidenum">
              <a:rPr lang="zh-CN" altLang="en-US" smtClean="0"/>
              <a:t>‹#›</a:t>
            </a:fld>
            <a:endParaRPr lang="zh-CN" altLang="en-US"/>
          </a:p>
        </p:txBody>
      </p:sp>
    </p:spTree>
    <p:extLst>
      <p:ext uri="{BB962C8B-B14F-4D97-AF65-F5344CB8AC3E}">
        <p14:creationId xmlns:p14="http://schemas.microsoft.com/office/powerpoint/2010/main" val="1380765298"/>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AF6F278-ABF0-48CA-ADF0-1D43CCA8A181}" type="datetimeFigureOut">
              <a:rPr lang="zh-CN" altLang="en-US" smtClean="0"/>
              <a:t>2021/3/23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6799FB-52B8-4698-BECF-01ADD9E846BE}" type="slidenum">
              <a:rPr lang="zh-CN" altLang="en-US" smtClean="0"/>
              <a:t>‹#›</a:t>
            </a:fld>
            <a:endParaRPr lang="zh-CN" altLang="en-US"/>
          </a:p>
        </p:txBody>
      </p:sp>
    </p:spTree>
    <p:extLst>
      <p:ext uri="{BB962C8B-B14F-4D97-AF65-F5344CB8AC3E}">
        <p14:creationId xmlns:p14="http://schemas.microsoft.com/office/powerpoint/2010/main" val="1008421190"/>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AF6F278-ABF0-48CA-ADF0-1D43CCA8A181}" type="datetimeFigureOut">
              <a:rPr lang="zh-CN" altLang="en-US" smtClean="0"/>
              <a:t>2021/3/23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6799FB-52B8-4698-BECF-01ADD9E846BE}" type="slidenum">
              <a:rPr lang="zh-CN" altLang="en-US" smtClean="0"/>
              <a:t>‹#›</a:t>
            </a:fld>
            <a:endParaRPr lang="zh-CN" altLang="en-US"/>
          </a:p>
        </p:txBody>
      </p:sp>
    </p:spTree>
    <p:extLst>
      <p:ext uri="{BB962C8B-B14F-4D97-AF65-F5344CB8AC3E}">
        <p14:creationId xmlns:p14="http://schemas.microsoft.com/office/powerpoint/2010/main" val="649586407"/>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F6F278-ABF0-48CA-ADF0-1D43CCA8A181}" type="datetimeFigureOut">
              <a:rPr lang="zh-CN" altLang="en-US" smtClean="0"/>
              <a:t>2021/3/23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6799FB-52B8-4698-BECF-01ADD9E846BE}" type="slidenum">
              <a:rPr lang="zh-CN" altLang="en-US" smtClean="0"/>
              <a:t>‹#›</a:t>
            </a:fld>
            <a:endParaRPr lang="zh-CN" altLang="en-US"/>
          </a:p>
        </p:txBody>
      </p:sp>
    </p:spTree>
    <p:extLst>
      <p:ext uri="{BB962C8B-B14F-4D97-AF65-F5344CB8AC3E}">
        <p14:creationId xmlns:p14="http://schemas.microsoft.com/office/powerpoint/2010/main" val="2636820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0" advTm="3000"/>
    </mc:Choice>
    <mc:Fallback xmlns="">
      <p:transition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jpe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1.png"/><Relationship Id="rId4" Type="http://schemas.openxmlformats.org/officeDocument/2006/relationships/image" Target="../media/image29.png"/><Relationship Id="rId9"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3" Type="http://schemas.openxmlformats.org/officeDocument/2006/relationships/hyperlink" Target="https://www.sonarqube.org/features/multi-language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984658"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245805"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9984658"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圆角矩形 7"/>
          <p:cNvSpPr/>
          <p:nvPr/>
        </p:nvSpPr>
        <p:spPr>
          <a:xfrm>
            <a:off x="403122" y="449825"/>
            <a:ext cx="11385755" cy="5958349"/>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2718927" y="2080651"/>
            <a:ext cx="6754146" cy="830997"/>
          </a:xfrm>
          <a:prstGeom prst="rect">
            <a:avLst/>
          </a:prstGeom>
          <a:noFill/>
        </p:spPr>
        <p:txBody>
          <a:bodyPr wrap="square" rtlCol="0">
            <a:spAutoFit/>
          </a:bodyPr>
          <a:lstStyle/>
          <a:p>
            <a:pPr algn="ctr"/>
            <a:r>
              <a:rPr lang="en-US" altLang="zh-CN" sz="4800" dirty="0">
                <a:solidFill>
                  <a:srgbClr val="1C4885"/>
                </a:solidFill>
                <a:latin typeface="汉仪大宋简" panose="02010609000101010101" pitchFamily="49" charset="-122"/>
                <a:ea typeface="汉仪大宋简" panose="02010609000101010101" pitchFamily="49" charset="-122"/>
                <a:cs typeface="+mn-ea"/>
                <a:sym typeface="+mn-lt"/>
              </a:rPr>
              <a:t>SonarQube</a:t>
            </a:r>
            <a:endParaRPr lang="zh-CN" altLang="en-US" sz="4800" dirty="0">
              <a:solidFill>
                <a:srgbClr val="1C4885"/>
              </a:solidFill>
              <a:latin typeface="汉仪大宋简" panose="02010609000101010101" pitchFamily="49" charset="-122"/>
              <a:ea typeface="汉仪大宋简" panose="02010609000101010101" pitchFamily="49" charset="-122"/>
              <a:cs typeface="+mn-ea"/>
              <a:sym typeface="+mn-lt"/>
            </a:endParaRPr>
          </a:p>
        </p:txBody>
      </p:sp>
      <p:sp>
        <p:nvSpPr>
          <p:cNvPr id="17" name="文本框 16"/>
          <p:cNvSpPr txBox="1"/>
          <p:nvPr/>
        </p:nvSpPr>
        <p:spPr>
          <a:xfrm>
            <a:off x="3647586" y="4218968"/>
            <a:ext cx="5135492" cy="369332"/>
          </a:xfrm>
          <a:prstGeom prst="rect">
            <a:avLst/>
          </a:prstGeom>
          <a:noFill/>
        </p:spPr>
        <p:txBody>
          <a:bodyPr wrap="square" rtlCol="0">
            <a:spAutoFit/>
          </a:bodyPr>
          <a:lstStyle/>
          <a:p>
            <a:pPr algn="ctr"/>
            <a:r>
              <a:rPr lang="en-US" altLang="zh-CN" dirty="0">
                <a:solidFill>
                  <a:schemeClr val="bg1">
                    <a:lumMod val="50000"/>
                  </a:schemeClr>
                </a:solidFill>
                <a:cs typeface="+mn-ea"/>
                <a:sym typeface="+mn-lt"/>
              </a:rPr>
              <a:t>Time: March 25, 2021</a:t>
            </a:r>
            <a:endParaRPr lang="zh-CN" altLang="en-US" dirty="0">
              <a:solidFill>
                <a:schemeClr val="bg1">
                  <a:lumMod val="50000"/>
                </a:schemeClr>
              </a:solidFill>
              <a:cs typeface="+mn-ea"/>
              <a:sym typeface="+mn-lt"/>
            </a:endParaRPr>
          </a:p>
        </p:txBody>
      </p:sp>
      <p:cxnSp>
        <p:nvCxnSpPr>
          <p:cNvPr id="18" name="直接连接符 17"/>
          <p:cNvCxnSpPr/>
          <p:nvPr/>
        </p:nvCxnSpPr>
        <p:spPr>
          <a:xfrm>
            <a:off x="5315332" y="3738717"/>
            <a:ext cx="18000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2718928" y="2965468"/>
            <a:ext cx="6754145" cy="646331"/>
          </a:xfrm>
          <a:prstGeom prst="rect">
            <a:avLst/>
          </a:prstGeom>
          <a:noFill/>
        </p:spPr>
        <p:txBody>
          <a:bodyPr wrap="square" rtlCol="0">
            <a:spAutoFit/>
          </a:bodyPr>
          <a:lstStyle/>
          <a:p>
            <a:pPr algn="ctr"/>
            <a:r>
              <a:rPr lang="en-US" altLang="zh-CN" dirty="0">
                <a:solidFill>
                  <a:srgbClr val="1C4885"/>
                </a:solidFill>
                <a:cs typeface="+mn-ea"/>
                <a:sym typeface="+mn-lt"/>
              </a:rPr>
              <a:t>A Static Code Analysis Tool</a:t>
            </a:r>
          </a:p>
          <a:p>
            <a:pPr algn="ctr"/>
            <a:r>
              <a:rPr lang="en-US" altLang="zh-CN" dirty="0">
                <a:solidFill>
                  <a:srgbClr val="1C4885"/>
                </a:solidFill>
                <a:cs typeface="+mn-ea"/>
                <a:sym typeface="+mn-lt"/>
              </a:rPr>
              <a:t>Software Testing / Assignment A1</a:t>
            </a:r>
            <a:endParaRPr lang="zh-CN" altLang="en-US" dirty="0">
              <a:solidFill>
                <a:srgbClr val="1C4885"/>
              </a:solidFill>
              <a:cs typeface="+mn-ea"/>
              <a:sym typeface="+mn-lt"/>
            </a:endParaRPr>
          </a:p>
        </p:txBody>
      </p:sp>
      <p:sp>
        <p:nvSpPr>
          <p:cNvPr id="12" name="文本框 11">
            <a:extLst>
              <a:ext uri="{FF2B5EF4-FFF2-40B4-BE49-F238E27FC236}">
                <a16:creationId xmlns:a16="http://schemas.microsoft.com/office/drawing/2014/main" id="{6A777F9D-9B1F-49E1-B60A-89072799FD76}"/>
              </a:ext>
            </a:extLst>
          </p:cNvPr>
          <p:cNvSpPr txBox="1"/>
          <p:nvPr/>
        </p:nvSpPr>
        <p:spPr>
          <a:xfrm>
            <a:off x="5124805" y="4640409"/>
            <a:ext cx="2181054" cy="1200329"/>
          </a:xfrm>
          <a:prstGeom prst="rect">
            <a:avLst/>
          </a:prstGeom>
          <a:noFill/>
        </p:spPr>
        <p:txBody>
          <a:bodyPr wrap="square" rtlCol="0">
            <a:spAutoFit/>
          </a:bodyPr>
          <a:lstStyle/>
          <a:p>
            <a:pPr algn="ctr"/>
            <a:r>
              <a:rPr lang="en-US" altLang="zh-CN" b="1" dirty="0">
                <a:solidFill>
                  <a:schemeClr val="bg1">
                    <a:lumMod val="50000"/>
                  </a:schemeClr>
                </a:solidFill>
                <a:cs typeface="+mn-ea"/>
                <a:sym typeface="+mn-lt"/>
              </a:rPr>
              <a:t>Group 11</a:t>
            </a:r>
          </a:p>
          <a:p>
            <a:pPr algn="ctr"/>
            <a:r>
              <a:rPr lang="en-US" altLang="zh-CN" dirty="0">
                <a:solidFill>
                  <a:schemeClr val="bg1">
                    <a:lumMod val="50000"/>
                  </a:schemeClr>
                </a:solidFill>
                <a:cs typeface="+mn-ea"/>
                <a:sym typeface="+mn-lt"/>
              </a:rPr>
              <a:t>1853316 </a:t>
            </a:r>
            <a:r>
              <a:rPr lang="zh-CN" altLang="en-US" dirty="0">
                <a:solidFill>
                  <a:schemeClr val="bg1">
                    <a:lumMod val="50000"/>
                  </a:schemeClr>
                </a:solidFill>
                <a:cs typeface="+mn-ea"/>
                <a:sym typeface="+mn-lt"/>
              </a:rPr>
              <a:t>杜    玫</a:t>
            </a:r>
            <a:endParaRPr lang="en-US" altLang="zh-CN" dirty="0">
              <a:solidFill>
                <a:schemeClr val="bg1">
                  <a:lumMod val="50000"/>
                </a:schemeClr>
              </a:solidFill>
              <a:cs typeface="+mn-ea"/>
              <a:sym typeface="+mn-lt"/>
            </a:endParaRPr>
          </a:p>
          <a:p>
            <a:pPr algn="ctr"/>
            <a:r>
              <a:rPr lang="en-US" altLang="zh-CN" dirty="0">
                <a:solidFill>
                  <a:schemeClr val="bg1">
                    <a:lumMod val="50000"/>
                  </a:schemeClr>
                </a:solidFill>
                <a:cs typeface="+mn-ea"/>
                <a:sym typeface="+mn-lt"/>
              </a:rPr>
              <a:t>1854139 </a:t>
            </a:r>
            <a:r>
              <a:rPr lang="zh-CN" altLang="en-US" dirty="0">
                <a:solidFill>
                  <a:schemeClr val="bg1">
                    <a:lumMod val="50000"/>
                  </a:schemeClr>
                </a:solidFill>
                <a:cs typeface="+mn-ea"/>
                <a:sym typeface="+mn-lt"/>
              </a:rPr>
              <a:t>周子怡</a:t>
            </a:r>
            <a:endParaRPr lang="en-US" altLang="zh-CN" dirty="0">
              <a:solidFill>
                <a:schemeClr val="bg1">
                  <a:lumMod val="50000"/>
                </a:schemeClr>
              </a:solidFill>
              <a:cs typeface="+mn-ea"/>
              <a:sym typeface="+mn-lt"/>
            </a:endParaRPr>
          </a:p>
          <a:p>
            <a:pPr algn="ctr"/>
            <a:r>
              <a:rPr lang="en-US" altLang="zh-CN" dirty="0">
                <a:solidFill>
                  <a:schemeClr val="bg1">
                    <a:lumMod val="50000"/>
                  </a:schemeClr>
                </a:solidFill>
                <a:cs typeface="+mn-ea"/>
                <a:sym typeface="+mn-lt"/>
              </a:rPr>
              <a:t>1852448 </a:t>
            </a:r>
            <a:r>
              <a:rPr lang="zh-CN" altLang="en-US" dirty="0">
                <a:solidFill>
                  <a:schemeClr val="bg1">
                    <a:lumMod val="50000"/>
                  </a:schemeClr>
                </a:solidFill>
                <a:cs typeface="+mn-ea"/>
                <a:sym typeface="+mn-lt"/>
              </a:rPr>
              <a:t>李源峰</a:t>
            </a:r>
          </a:p>
        </p:txBody>
      </p:sp>
      <p:pic>
        <p:nvPicPr>
          <p:cNvPr id="13" name="图片 12">
            <a:extLst>
              <a:ext uri="{FF2B5EF4-FFF2-40B4-BE49-F238E27FC236}">
                <a16:creationId xmlns:a16="http://schemas.microsoft.com/office/drawing/2014/main" id="{A8EDA231-E0E5-4CCB-9BBA-701A4E5DA7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5727" y="645973"/>
            <a:ext cx="2387600" cy="850900"/>
          </a:xfrm>
          <a:prstGeom prst="rect">
            <a:avLst/>
          </a:prstGeom>
        </p:spPr>
      </p:pic>
    </p:spTree>
    <p:extLst>
      <p:ext uri="{BB962C8B-B14F-4D97-AF65-F5344CB8AC3E}">
        <p14:creationId xmlns:p14="http://schemas.microsoft.com/office/powerpoint/2010/main" val="14079839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9984658"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圆角矩形 5"/>
          <p:cNvSpPr/>
          <p:nvPr/>
        </p:nvSpPr>
        <p:spPr>
          <a:xfrm>
            <a:off x="403122" y="449825"/>
            <a:ext cx="11385755" cy="5958349"/>
          </a:xfrm>
          <a:prstGeom prst="roundRect">
            <a:avLst>
              <a:gd name="adj" fmla="val 1568"/>
            </a:avLst>
          </a:prstGeom>
          <a:solidFill>
            <a:schemeClr val="bg1"/>
          </a:solidFill>
          <a:ln>
            <a:noFill/>
          </a:ln>
          <a:effectLst>
            <a:glow rad="228600">
              <a:srgbClr val="02615A">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a:off x="1887301" y="2420811"/>
            <a:ext cx="1592179" cy="1592179"/>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bg1"/>
                </a:solidFill>
                <a:cs typeface="+mn-ea"/>
                <a:sym typeface="+mn-lt"/>
              </a:rPr>
              <a:t>3</a:t>
            </a:r>
            <a:endParaRPr lang="zh-CN" altLang="en-US" sz="13800" b="1" dirty="0">
              <a:solidFill>
                <a:schemeClr val="bg1"/>
              </a:solidFill>
              <a:cs typeface="+mn-ea"/>
              <a:sym typeface="+mn-lt"/>
            </a:endParaRPr>
          </a:p>
        </p:txBody>
      </p:sp>
      <p:cxnSp>
        <p:nvCxnSpPr>
          <p:cNvPr id="9" name="直接连接符 8"/>
          <p:cNvCxnSpPr>
            <a:cxnSpLocks/>
          </p:cNvCxnSpPr>
          <p:nvPr/>
        </p:nvCxnSpPr>
        <p:spPr>
          <a:xfrm>
            <a:off x="4929245" y="3442769"/>
            <a:ext cx="358808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572406" y="3708107"/>
            <a:ext cx="6301758" cy="369332"/>
          </a:xfrm>
          <a:prstGeom prst="rect">
            <a:avLst/>
          </a:prstGeom>
          <a:noFill/>
        </p:spPr>
        <p:txBody>
          <a:bodyPr wrap="square" rtlCol="0">
            <a:spAutoFit/>
          </a:bodyPr>
          <a:lstStyle/>
          <a:p>
            <a:pPr algn="ctr"/>
            <a:r>
              <a:rPr lang="en-US" altLang="zh-CN" b="1" dirty="0">
                <a:solidFill>
                  <a:schemeClr val="tx1">
                    <a:lumMod val="85000"/>
                    <a:lumOff val="15000"/>
                  </a:schemeClr>
                </a:solidFill>
                <a:latin typeface="Avenir Book" panose="02000503020000020003" pitchFamily="2" charset="0"/>
                <a:cs typeface="Farah" pitchFamily="2" charset="-78"/>
                <a:sym typeface="+mn-lt"/>
              </a:rPr>
              <a:t>What</a:t>
            </a:r>
            <a:r>
              <a:rPr lang="zh-CN" altLang="en-US" sz="1600" dirty="0">
                <a:solidFill>
                  <a:schemeClr val="tx1">
                    <a:lumMod val="85000"/>
                    <a:lumOff val="15000"/>
                  </a:schemeClr>
                </a:solidFill>
                <a:latin typeface="Avenir Book" panose="02000503020000020003" pitchFamily="2" charset="0"/>
                <a:cs typeface="Farah" pitchFamily="2" charset="-78"/>
                <a:sym typeface="+mn-lt"/>
              </a:rPr>
              <a:t> </a:t>
            </a:r>
            <a:r>
              <a:rPr lang="en-US" altLang="zh-CN" sz="1600" dirty="0">
                <a:solidFill>
                  <a:schemeClr val="tx1">
                    <a:lumMod val="85000"/>
                    <a:lumOff val="15000"/>
                  </a:schemeClr>
                </a:solidFill>
                <a:latin typeface="Avenir Book" panose="02000503020000020003" pitchFamily="2" charset="0"/>
                <a:cs typeface="Farah" pitchFamily="2" charset="-78"/>
                <a:sym typeface="+mn-lt"/>
              </a:rPr>
              <a:t>are the features of</a:t>
            </a:r>
            <a:r>
              <a:rPr lang="zh-CN" altLang="en-US" sz="1600" dirty="0">
                <a:solidFill>
                  <a:schemeClr val="tx1">
                    <a:lumMod val="85000"/>
                    <a:lumOff val="15000"/>
                  </a:schemeClr>
                </a:solidFill>
                <a:latin typeface="Avenir Book" panose="02000503020000020003" pitchFamily="2" charset="0"/>
                <a:cs typeface="Farah" pitchFamily="2" charset="-78"/>
                <a:sym typeface="+mn-lt"/>
              </a:rPr>
              <a:t> </a:t>
            </a:r>
            <a:r>
              <a:rPr lang="en-US" altLang="zh-CN" sz="1600" dirty="0">
                <a:solidFill>
                  <a:schemeClr val="tx1">
                    <a:lumMod val="85000"/>
                    <a:lumOff val="15000"/>
                  </a:schemeClr>
                </a:solidFill>
                <a:latin typeface="Avenir Book" panose="02000503020000020003" pitchFamily="2" charset="0"/>
                <a:cs typeface="Farah" pitchFamily="2" charset="-78"/>
                <a:sym typeface="+mn-lt"/>
              </a:rPr>
              <a:t>SonarQube?</a:t>
            </a:r>
            <a:r>
              <a:rPr lang="zh-CN" altLang="en-US" sz="1600" dirty="0">
                <a:solidFill>
                  <a:schemeClr val="tx1">
                    <a:lumMod val="85000"/>
                    <a:lumOff val="15000"/>
                  </a:schemeClr>
                </a:solidFill>
                <a:latin typeface="Avenir Book" panose="02000503020000020003" pitchFamily="2" charset="0"/>
                <a:cs typeface="Farah" pitchFamily="2" charset="-78"/>
                <a:sym typeface="+mn-lt"/>
              </a:rPr>
              <a:t> </a:t>
            </a:r>
          </a:p>
        </p:txBody>
      </p:sp>
      <p:sp>
        <p:nvSpPr>
          <p:cNvPr id="2" name="文本框 1">
            <a:extLst>
              <a:ext uri="{FF2B5EF4-FFF2-40B4-BE49-F238E27FC236}">
                <a16:creationId xmlns:a16="http://schemas.microsoft.com/office/drawing/2014/main" id="{FE4C2FD8-1DBB-8249-A7AF-4781191A389C}"/>
              </a:ext>
            </a:extLst>
          </p:cNvPr>
          <p:cNvSpPr txBox="1"/>
          <p:nvPr/>
        </p:nvSpPr>
        <p:spPr>
          <a:xfrm>
            <a:off x="5271720" y="2518471"/>
            <a:ext cx="2664369" cy="769441"/>
          </a:xfrm>
          <a:prstGeom prst="rect">
            <a:avLst/>
          </a:prstGeom>
          <a:noFill/>
        </p:spPr>
        <p:txBody>
          <a:bodyPr wrap="square" rtlCol="0">
            <a:spAutoFit/>
          </a:bodyPr>
          <a:lstStyle/>
          <a:p>
            <a:r>
              <a:rPr kumimoji="1" lang="en-US" altLang="zh-CN" sz="4400" dirty="0">
                <a:latin typeface="Futura Medium" panose="020B0602020204020303" pitchFamily="34" charset="-79"/>
                <a:ea typeface="Apple Symbols" panose="02000000000000000000" pitchFamily="2" charset="-79"/>
                <a:cs typeface="Futura Medium" panose="020B0602020204020303" pitchFamily="34" charset="-79"/>
              </a:rPr>
              <a:t>Features</a:t>
            </a:r>
            <a:endParaRPr kumimoji="1" lang="zh-CN" altLang="en-US" sz="4400" dirty="0">
              <a:latin typeface="Futura Medium" panose="020B0602020204020303" pitchFamily="34" charset="-79"/>
              <a:ea typeface="Apple Symbols" panose="02000000000000000000" pitchFamily="2" charset="-79"/>
              <a:cs typeface="Futura Medium" panose="020B0602020204020303" pitchFamily="34" charset="-79"/>
            </a:endParaRPr>
          </a:p>
        </p:txBody>
      </p:sp>
      <p:pic>
        <p:nvPicPr>
          <p:cNvPr id="11" name="图片 10">
            <a:extLst>
              <a:ext uri="{FF2B5EF4-FFF2-40B4-BE49-F238E27FC236}">
                <a16:creationId xmlns:a16="http://schemas.microsoft.com/office/drawing/2014/main" id="{FC7006A0-8E50-0241-B0CC-3FDFF01A39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5727" y="645973"/>
            <a:ext cx="2387600" cy="850900"/>
          </a:xfrm>
          <a:prstGeom prst="rect">
            <a:avLst/>
          </a:prstGeom>
        </p:spPr>
      </p:pic>
    </p:spTree>
    <p:extLst>
      <p:ext uri="{BB962C8B-B14F-4D97-AF65-F5344CB8AC3E}">
        <p14:creationId xmlns:p14="http://schemas.microsoft.com/office/powerpoint/2010/main" val="14912545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833DD04-BC7E-4F42-8716-0E5FFCC99CBE}"/>
              </a:ext>
            </a:extLst>
          </p:cNvPr>
          <p:cNvSpPr/>
          <p:nvPr/>
        </p:nvSpPr>
        <p:spPr>
          <a:xfrm>
            <a:off x="48608" y="3429000"/>
            <a:ext cx="5552226" cy="954107"/>
          </a:xfrm>
          <a:prstGeom prst="rect">
            <a:avLst/>
          </a:prstGeom>
          <a:noFill/>
        </p:spPr>
        <p:txBody>
          <a:bodyPr wrap="none" lIns="91440" tIns="45720" rIns="91440" bIns="45720">
            <a:spAutoFit/>
          </a:bodyPr>
          <a:lstStyle/>
          <a:p>
            <a:pPr algn="r"/>
            <a:r>
              <a:rPr kumimoji="1" lang="en-US" altLang="zh-CN" sz="2800" dirty="0">
                <a:ln w="0"/>
                <a:effectLst>
                  <a:outerShdw blurRad="38100" dist="19050" dir="2700000" algn="tl" rotWithShape="0">
                    <a:schemeClr val="dk1">
                      <a:alpha val="40000"/>
                    </a:schemeClr>
                  </a:outerShdw>
                </a:effectLst>
              </a:rPr>
              <a:t>Your projects are multi-language.</a:t>
            </a:r>
          </a:p>
          <a:p>
            <a:pPr algn="r"/>
            <a:r>
              <a:rPr kumimoji="1" lang="en-US" altLang="zh-CN" sz="2800" dirty="0">
                <a:ln w="0"/>
                <a:effectLst>
                  <a:outerShdw blurRad="38100" dist="19050" dir="2700000" algn="tl" rotWithShape="0">
                    <a:schemeClr val="dk1">
                      <a:alpha val="40000"/>
                    </a:schemeClr>
                  </a:outerShdw>
                </a:effectLst>
              </a:rPr>
              <a:t>So is SonarQube analysis.</a:t>
            </a:r>
          </a:p>
        </p:txBody>
      </p:sp>
      <p:pic>
        <p:nvPicPr>
          <p:cNvPr id="5" name="图片 4">
            <a:extLst>
              <a:ext uri="{FF2B5EF4-FFF2-40B4-BE49-F238E27FC236}">
                <a16:creationId xmlns:a16="http://schemas.microsoft.com/office/drawing/2014/main" id="{C2A0BDFB-AEF9-CA44-B032-A97FCA6090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5727" y="645973"/>
            <a:ext cx="2387600" cy="850900"/>
          </a:xfrm>
          <a:prstGeom prst="rect">
            <a:avLst/>
          </a:prstGeom>
        </p:spPr>
      </p:pic>
      <p:sp>
        <p:nvSpPr>
          <p:cNvPr id="6" name="文本框 5">
            <a:extLst>
              <a:ext uri="{FF2B5EF4-FFF2-40B4-BE49-F238E27FC236}">
                <a16:creationId xmlns:a16="http://schemas.microsoft.com/office/drawing/2014/main" id="{8B93F25B-F1CC-EF4F-ABFE-1AEF12E5E0E1}"/>
              </a:ext>
            </a:extLst>
          </p:cNvPr>
          <p:cNvSpPr txBox="1"/>
          <p:nvPr/>
        </p:nvSpPr>
        <p:spPr>
          <a:xfrm>
            <a:off x="321567" y="492783"/>
            <a:ext cx="3857141" cy="523220"/>
          </a:xfrm>
          <a:prstGeom prst="rect">
            <a:avLst/>
          </a:prstGeom>
          <a:noFill/>
        </p:spPr>
        <p:txBody>
          <a:bodyPr wrap="square" rtlCol="0">
            <a:spAutoFit/>
          </a:bodyPr>
          <a:lstStyle/>
          <a:p>
            <a:pPr algn="ctr"/>
            <a:r>
              <a:rPr lang="en-US" altLang="zh-CN" sz="2800" dirty="0">
                <a:solidFill>
                  <a:schemeClr val="tx1">
                    <a:lumMod val="85000"/>
                    <a:lumOff val="15000"/>
                  </a:schemeClr>
                </a:solidFill>
                <a:latin typeface="Futura Medium" panose="020B0602020204020303" pitchFamily="34" charset="-79"/>
                <a:cs typeface="Futura Medium" panose="020B0602020204020303" pitchFamily="34" charset="-79"/>
                <a:sym typeface="+mn-lt"/>
              </a:rPr>
              <a:t>Wide Support</a:t>
            </a:r>
          </a:p>
        </p:txBody>
      </p:sp>
      <p:cxnSp>
        <p:nvCxnSpPr>
          <p:cNvPr id="7" name="直接连接符 5">
            <a:extLst>
              <a:ext uri="{FF2B5EF4-FFF2-40B4-BE49-F238E27FC236}">
                <a16:creationId xmlns:a16="http://schemas.microsoft.com/office/drawing/2014/main" id="{B2BE4BA3-DF6D-5A46-B2B5-77191476332D}"/>
              </a:ext>
            </a:extLst>
          </p:cNvPr>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3C4D3F65-B357-46A1-932B-EA4971837943}"/>
              </a:ext>
            </a:extLst>
          </p:cNvPr>
          <p:cNvPicPr>
            <a:picLocks noChangeAspect="1"/>
          </p:cNvPicPr>
          <p:nvPr/>
        </p:nvPicPr>
        <p:blipFill>
          <a:blip r:embed="rId4"/>
          <a:stretch>
            <a:fillRect/>
          </a:stretch>
        </p:blipFill>
        <p:spPr>
          <a:xfrm>
            <a:off x="5732058" y="1593728"/>
            <a:ext cx="5821269" cy="4984053"/>
          </a:xfrm>
          <a:prstGeom prst="rect">
            <a:avLst/>
          </a:prstGeom>
        </p:spPr>
      </p:pic>
      <p:sp>
        <p:nvSpPr>
          <p:cNvPr id="8" name="文本框 7">
            <a:extLst>
              <a:ext uri="{FF2B5EF4-FFF2-40B4-BE49-F238E27FC236}">
                <a16:creationId xmlns:a16="http://schemas.microsoft.com/office/drawing/2014/main" id="{6D627E8B-92DA-40FC-8CC2-AD86D530C66C}"/>
              </a:ext>
            </a:extLst>
          </p:cNvPr>
          <p:cNvSpPr txBox="1"/>
          <p:nvPr/>
        </p:nvSpPr>
        <p:spPr>
          <a:xfrm>
            <a:off x="1065618" y="2144485"/>
            <a:ext cx="4535216" cy="830997"/>
          </a:xfrm>
          <a:prstGeom prst="rect">
            <a:avLst/>
          </a:prstGeom>
          <a:noFill/>
        </p:spPr>
        <p:txBody>
          <a:bodyPr wrap="none" rtlCol="0">
            <a:spAutoFit/>
          </a:bodyPr>
          <a:lstStyle/>
          <a:p>
            <a:r>
              <a:rPr lang="en-US" altLang="zh-CN" sz="4800" b="1" dirty="0">
                <a:solidFill>
                  <a:srgbClr val="1C4885"/>
                </a:solidFill>
              </a:rPr>
              <a:t>Multi-language</a:t>
            </a:r>
            <a:endParaRPr lang="zh-CN" altLang="en-US" sz="4800" b="1" dirty="0">
              <a:solidFill>
                <a:srgbClr val="1C4885"/>
              </a:solidFill>
            </a:endParaRPr>
          </a:p>
        </p:txBody>
      </p:sp>
    </p:spTree>
    <p:extLst>
      <p:ext uri="{BB962C8B-B14F-4D97-AF65-F5344CB8AC3E}">
        <p14:creationId xmlns:p14="http://schemas.microsoft.com/office/powerpoint/2010/main" val="3653623482"/>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47" name="图片 46">
            <a:extLst>
              <a:ext uri="{FF2B5EF4-FFF2-40B4-BE49-F238E27FC236}">
                <a16:creationId xmlns:a16="http://schemas.microsoft.com/office/drawing/2014/main" id="{8F264954-EE4B-C148-AA23-A01B260E09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3765" y="514287"/>
            <a:ext cx="2387600" cy="850900"/>
          </a:xfrm>
          <a:prstGeom prst="rect">
            <a:avLst/>
          </a:prstGeom>
        </p:spPr>
      </p:pic>
      <p:pic>
        <p:nvPicPr>
          <p:cNvPr id="8" name="图片 7">
            <a:extLst>
              <a:ext uri="{FF2B5EF4-FFF2-40B4-BE49-F238E27FC236}">
                <a16:creationId xmlns:a16="http://schemas.microsoft.com/office/drawing/2014/main" id="{6FD498CE-A1B3-43C6-AC89-A8CB329B42BB}"/>
              </a:ext>
            </a:extLst>
          </p:cNvPr>
          <p:cNvPicPr>
            <a:picLocks noChangeAspect="1"/>
          </p:cNvPicPr>
          <p:nvPr/>
        </p:nvPicPr>
        <p:blipFill>
          <a:blip r:embed="rId4"/>
          <a:stretch>
            <a:fillRect/>
          </a:stretch>
        </p:blipFill>
        <p:spPr>
          <a:xfrm>
            <a:off x="2029334" y="4037045"/>
            <a:ext cx="3291437" cy="1247066"/>
          </a:xfrm>
          <a:prstGeom prst="rect">
            <a:avLst/>
          </a:prstGeom>
          <a:ln>
            <a:noFill/>
          </a:ln>
          <a:effectLst>
            <a:softEdge rad="112500"/>
          </a:effectLst>
        </p:spPr>
      </p:pic>
      <p:pic>
        <p:nvPicPr>
          <p:cNvPr id="12" name="图片 11">
            <a:extLst>
              <a:ext uri="{FF2B5EF4-FFF2-40B4-BE49-F238E27FC236}">
                <a16:creationId xmlns:a16="http://schemas.microsoft.com/office/drawing/2014/main" id="{6755911E-25D6-4DF6-A87E-7D7A022C75E4}"/>
              </a:ext>
            </a:extLst>
          </p:cNvPr>
          <p:cNvPicPr>
            <a:picLocks noChangeAspect="1"/>
          </p:cNvPicPr>
          <p:nvPr/>
        </p:nvPicPr>
        <p:blipFill>
          <a:blip r:embed="rId5"/>
          <a:stretch>
            <a:fillRect/>
          </a:stretch>
        </p:blipFill>
        <p:spPr>
          <a:xfrm>
            <a:off x="7460042" y="3680173"/>
            <a:ext cx="2552921" cy="556308"/>
          </a:xfrm>
          <a:prstGeom prst="rect">
            <a:avLst/>
          </a:prstGeom>
        </p:spPr>
      </p:pic>
      <p:pic>
        <p:nvPicPr>
          <p:cNvPr id="15" name="图片 14">
            <a:extLst>
              <a:ext uri="{FF2B5EF4-FFF2-40B4-BE49-F238E27FC236}">
                <a16:creationId xmlns:a16="http://schemas.microsoft.com/office/drawing/2014/main" id="{5FE8E333-91B1-497E-A8CF-59ECA8427E5C}"/>
              </a:ext>
            </a:extLst>
          </p:cNvPr>
          <p:cNvPicPr>
            <a:picLocks noChangeAspect="1"/>
          </p:cNvPicPr>
          <p:nvPr/>
        </p:nvPicPr>
        <p:blipFill>
          <a:blip r:embed="rId6"/>
          <a:stretch>
            <a:fillRect/>
          </a:stretch>
        </p:blipFill>
        <p:spPr>
          <a:xfrm>
            <a:off x="10012963" y="3759976"/>
            <a:ext cx="533446" cy="472481"/>
          </a:xfrm>
          <a:prstGeom prst="rect">
            <a:avLst/>
          </a:prstGeom>
        </p:spPr>
      </p:pic>
      <p:pic>
        <p:nvPicPr>
          <p:cNvPr id="17" name="图片 16">
            <a:extLst>
              <a:ext uri="{FF2B5EF4-FFF2-40B4-BE49-F238E27FC236}">
                <a16:creationId xmlns:a16="http://schemas.microsoft.com/office/drawing/2014/main" id="{83A36EBB-F251-4DD2-8ABC-B459035E9928}"/>
              </a:ext>
            </a:extLst>
          </p:cNvPr>
          <p:cNvPicPr>
            <a:picLocks noChangeAspect="1"/>
          </p:cNvPicPr>
          <p:nvPr/>
        </p:nvPicPr>
        <p:blipFill>
          <a:blip r:embed="rId7"/>
          <a:stretch>
            <a:fillRect/>
          </a:stretch>
        </p:blipFill>
        <p:spPr>
          <a:xfrm>
            <a:off x="7879504" y="2564466"/>
            <a:ext cx="1935648" cy="426757"/>
          </a:xfrm>
          <a:prstGeom prst="rect">
            <a:avLst/>
          </a:prstGeom>
        </p:spPr>
      </p:pic>
      <p:sp>
        <p:nvSpPr>
          <p:cNvPr id="13" name="文本框 12">
            <a:extLst>
              <a:ext uri="{FF2B5EF4-FFF2-40B4-BE49-F238E27FC236}">
                <a16:creationId xmlns:a16="http://schemas.microsoft.com/office/drawing/2014/main" id="{3FA2A73C-4C92-46BE-912B-FE71EA8A2505}"/>
              </a:ext>
            </a:extLst>
          </p:cNvPr>
          <p:cNvSpPr txBox="1"/>
          <p:nvPr/>
        </p:nvSpPr>
        <p:spPr>
          <a:xfrm>
            <a:off x="321567" y="492783"/>
            <a:ext cx="3920400" cy="523220"/>
          </a:xfrm>
          <a:prstGeom prst="rect">
            <a:avLst/>
          </a:prstGeom>
          <a:noFill/>
        </p:spPr>
        <p:txBody>
          <a:bodyPr wrap="square" rtlCol="0">
            <a:spAutoFit/>
          </a:bodyPr>
          <a:lstStyle/>
          <a:p>
            <a:pPr algn="ctr"/>
            <a:r>
              <a:rPr lang="en-US" altLang="zh-CN" sz="2800" dirty="0">
                <a:solidFill>
                  <a:schemeClr val="tx1">
                    <a:lumMod val="85000"/>
                    <a:lumOff val="15000"/>
                  </a:schemeClr>
                </a:solidFill>
                <a:latin typeface="Futura Medium" panose="020B0602020204020303" pitchFamily="34" charset="-79"/>
                <a:cs typeface="Futura Medium" panose="020B0602020204020303" pitchFamily="34" charset="-79"/>
                <a:sym typeface="+mn-lt"/>
              </a:rPr>
              <a:t>Wide Support</a:t>
            </a:r>
          </a:p>
        </p:txBody>
      </p:sp>
      <p:sp>
        <p:nvSpPr>
          <p:cNvPr id="18" name="文本框 17">
            <a:extLst>
              <a:ext uri="{FF2B5EF4-FFF2-40B4-BE49-F238E27FC236}">
                <a16:creationId xmlns:a16="http://schemas.microsoft.com/office/drawing/2014/main" id="{762DDDB9-7DAE-4B25-9754-D14ACC4554A9}"/>
              </a:ext>
            </a:extLst>
          </p:cNvPr>
          <p:cNvSpPr txBox="1"/>
          <p:nvPr/>
        </p:nvSpPr>
        <p:spPr>
          <a:xfrm>
            <a:off x="1091208" y="3573493"/>
            <a:ext cx="4229563" cy="461665"/>
          </a:xfrm>
          <a:prstGeom prst="rect">
            <a:avLst/>
          </a:prstGeom>
          <a:noFill/>
        </p:spPr>
        <p:txBody>
          <a:bodyPr wrap="square">
            <a:spAutoFit/>
          </a:bodyPr>
          <a:lstStyle/>
          <a:p>
            <a:pPr marL="742950" lvl="1" indent="-285750">
              <a:buFont typeface="Arial" panose="020B0604020202020204" pitchFamily="34" charset="0"/>
              <a:buChar char="•"/>
            </a:pPr>
            <a:r>
              <a:rPr lang="en-US" altLang="zh-CN" sz="2000" dirty="0">
                <a:solidFill>
                  <a:srgbClr val="070706"/>
                </a:solidFill>
                <a:latin typeface="Roboto"/>
              </a:rPr>
              <a:t>B</a:t>
            </a:r>
            <a:r>
              <a:rPr lang="en-US" altLang="zh-CN" sz="2000" i="0" dirty="0">
                <a:solidFill>
                  <a:srgbClr val="070706"/>
                </a:solidFill>
                <a:effectLst/>
                <a:latin typeface="Roboto"/>
              </a:rPr>
              <a:t>uild </a:t>
            </a:r>
            <a:r>
              <a:rPr lang="en-US" altLang="zh-CN" sz="2400" i="0" dirty="0">
                <a:solidFill>
                  <a:srgbClr val="070706"/>
                </a:solidFill>
                <a:effectLst/>
                <a:latin typeface="Roboto"/>
              </a:rPr>
              <a:t>frameworks</a:t>
            </a:r>
            <a:endParaRPr lang="en-US" altLang="zh-CN" sz="2000" b="1" dirty="0">
              <a:solidFill>
                <a:srgbClr val="070706"/>
              </a:solidFill>
              <a:latin typeface="Roboto"/>
            </a:endParaRPr>
          </a:p>
        </p:txBody>
      </p:sp>
      <p:sp>
        <p:nvSpPr>
          <p:cNvPr id="19" name="文本框 18">
            <a:extLst>
              <a:ext uri="{FF2B5EF4-FFF2-40B4-BE49-F238E27FC236}">
                <a16:creationId xmlns:a16="http://schemas.microsoft.com/office/drawing/2014/main" id="{55DB603B-74D9-4DA2-8FCA-583BBEC6FAE4}"/>
              </a:ext>
            </a:extLst>
          </p:cNvPr>
          <p:cNvSpPr txBox="1"/>
          <p:nvPr/>
        </p:nvSpPr>
        <p:spPr>
          <a:xfrm>
            <a:off x="6096000" y="1777910"/>
            <a:ext cx="4689447" cy="707886"/>
          </a:xfrm>
          <a:prstGeom prst="rect">
            <a:avLst/>
          </a:prstGeom>
          <a:noFill/>
        </p:spPr>
        <p:txBody>
          <a:bodyPr wrap="square">
            <a:spAutoFit/>
          </a:bodyPr>
          <a:lstStyle/>
          <a:p>
            <a:pPr marL="742950" lvl="1" indent="-285750">
              <a:buFont typeface="Arial" panose="020B0604020202020204" pitchFamily="34" charset="0"/>
              <a:buChar char="•"/>
            </a:pPr>
            <a:r>
              <a:rPr lang="en-US" altLang="zh-CN" sz="2000" dirty="0">
                <a:solidFill>
                  <a:srgbClr val="070706"/>
                </a:solidFill>
                <a:latin typeface="Roboto"/>
              </a:rPr>
              <a:t>PR-Analysis: analyze branches and decorate Pull Requests</a:t>
            </a:r>
          </a:p>
        </p:txBody>
      </p:sp>
      <p:sp>
        <p:nvSpPr>
          <p:cNvPr id="20" name="文本框 19">
            <a:extLst>
              <a:ext uri="{FF2B5EF4-FFF2-40B4-BE49-F238E27FC236}">
                <a16:creationId xmlns:a16="http://schemas.microsoft.com/office/drawing/2014/main" id="{A5D0CEE2-8749-4EB5-9576-6F271521DD2B}"/>
              </a:ext>
            </a:extLst>
          </p:cNvPr>
          <p:cNvSpPr txBox="1"/>
          <p:nvPr/>
        </p:nvSpPr>
        <p:spPr>
          <a:xfrm>
            <a:off x="6126465" y="3192994"/>
            <a:ext cx="2754765" cy="400110"/>
          </a:xfrm>
          <a:prstGeom prst="rect">
            <a:avLst/>
          </a:prstGeom>
          <a:noFill/>
        </p:spPr>
        <p:txBody>
          <a:bodyPr wrap="square">
            <a:spAutoFit/>
          </a:bodyPr>
          <a:lstStyle/>
          <a:p>
            <a:pPr marL="742950" lvl="1" indent="-285750">
              <a:spcBef>
                <a:spcPts val="600"/>
              </a:spcBef>
              <a:buFont typeface="Arial" panose="020B0604020202020204" pitchFamily="34" charset="0"/>
              <a:buChar char="•"/>
            </a:pPr>
            <a:r>
              <a:rPr lang="en-US" altLang="zh-CN" sz="2000" dirty="0">
                <a:solidFill>
                  <a:srgbClr val="070706"/>
                </a:solidFill>
                <a:latin typeface="Roboto"/>
              </a:rPr>
              <a:t>CI engines</a:t>
            </a:r>
            <a:endParaRPr lang="en-US" altLang="zh-CN" sz="2000" i="0" dirty="0">
              <a:solidFill>
                <a:srgbClr val="070706"/>
              </a:solidFill>
              <a:effectLst/>
              <a:latin typeface="Roboto"/>
            </a:endParaRPr>
          </a:p>
        </p:txBody>
      </p:sp>
      <p:sp>
        <p:nvSpPr>
          <p:cNvPr id="30" name="文本框 29">
            <a:extLst>
              <a:ext uri="{FF2B5EF4-FFF2-40B4-BE49-F238E27FC236}">
                <a16:creationId xmlns:a16="http://schemas.microsoft.com/office/drawing/2014/main" id="{5719A504-1C66-40BF-B78F-CE52950734CC}"/>
              </a:ext>
            </a:extLst>
          </p:cNvPr>
          <p:cNvSpPr txBox="1"/>
          <p:nvPr/>
        </p:nvSpPr>
        <p:spPr>
          <a:xfrm>
            <a:off x="1091207" y="5402471"/>
            <a:ext cx="4917706" cy="400110"/>
          </a:xfrm>
          <a:prstGeom prst="rect">
            <a:avLst/>
          </a:prstGeom>
          <a:noFill/>
        </p:spPr>
        <p:txBody>
          <a:bodyPr wrap="square">
            <a:spAutoFit/>
          </a:bodyPr>
          <a:lstStyle/>
          <a:p>
            <a:pPr marL="742950" lvl="1" indent="-285750">
              <a:buFont typeface="Arial" panose="020B0604020202020204" pitchFamily="34" charset="0"/>
              <a:buChar char="•"/>
            </a:pPr>
            <a:r>
              <a:rPr lang="en-US" altLang="zh-CN" sz="2000" dirty="0">
                <a:solidFill>
                  <a:srgbClr val="070706"/>
                </a:solidFill>
                <a:latin typeface="Roboto"/>
              </a:rPr>
              <a:t>IDE Plugin</a:t>
            </a:r>
          </a:p>
        </p:txBody>
      </p:sp>
      <p:sp>
        <p:nvSpPr>
          <p:cNvPr id="32" name="文本框 31">
            <a:extLst>
              <a:ext uri="{FF2B5EF4-FFF2-40B4-BE49-F238E27FC236}">
                <a16:creationId xmlns:a16="http://schemas.microsoft.com/office/drawing/2014/main" id="{8F891093-A6F9-40AF-8E5F-3E7554FB1151}"/>
              </a:ext>
            </a:extLst>
          </p:cNvPr>
          <p:cNvSpPr txBox="1"/>
          <p:nvPr/>
        </p:nvSpPr>
        <p:spPr>
          <a:xfrm>
            <a:off x="6096000" y="4616893"/>
            <a:ext cx="5565058" cy="400110"/>
          </a:xfrm>
          <a:prstGeom prst="rect">
            <a:avLst/>
          </a:prstGeom>
          <a:noFill/>
        </p:spPr>
        <p:txBody>
          <a:bodyPr wrap="square">
            <a:spAutoFit/>
          </a:bodyPr>
          <a:lstStyle/>
          <a:p>
            <a:pPr marL="742950" lvl="1" indent="-285750">
              <a:spcBef>
                <a:spcPts val="600"/>
              </a:spcBef>
              <a:buFont typeface="Arial" panose="020B0604020202020204" pitchFamily="34" charset="0"/>
              <a:buChar char="•"/>
            </a:pPr>
            <a:r>
              <a:rPr lang="en-US" altLang="zh-CN" sz="2000" i="0" dirty="0" err="1">
                <a:solidFill>
                  <a:srgbClr val="070706"/>
                </a:solidFill>
                <a:effectLst/>
                <a:latin typeface="Roboto"/>
              </a:rPr>
              <a:t>WebAPI</a:t>
            </a:r>
            <a:r>
              <a:rPr lang="en-US" altLang="zh-CN" sz="2000" i="0" dirty="0">
                <a:solidFill>
                  <a:srgbClr val="070706"/>
                </a:solidFill>
                <a:effectLst/>
                <a:latin typeface="Roboto"/>
              </a:rPr>
              <a:t> and Webhooks</a:t>
            </a:r>
          </a:p>
        </p:txBody>
      </p:sp>
      <p:pic>
        <p:nvPicPr>
          <p:cNvPr id="33" name="图片 32">
            <a:extLst>
              <a:ext uri="{FF2B5EF4-FFF2-40B4-BE49-F238E27FC236}">
                <a16:creationId xmlns:a16="http://schemas.microsoft.com/office/drawing/2014/main" id="{E10B4FCE-D90F-4ADA-97C4-5E7C4EC2560B}"/>
              </a:ext>
            </a:extLst>
          </p:cNvPr>
          <p:cNvPicPr>
            <a:picLocks noChangeAspect="1"/>
          </p:cNvPicPr>
          <p:nvPr/>
        </p:nvPicPr>
        <p:blipFill>
          <a:blip r:embed="rId8"/>
          <a:stretch>
            <a:fillRect/>
          </a:stretch>
        </p:blipFill>
        <p:spPr>
          <a:xfrm>
            <a:off x="2380317" y="5937486"/>
            <a:ext cx="2339487" cy="484439"/>
          </a:xfrm>
          <a:prstGeom prst="rect">
            <a:avLst/>
          </a:prstGeom>
        </p:spPr>
      </p:pic>
      <p:sp>
        <p:nvSpPr>
          <p:cNvPr id="38" name="文本框 37">
            <a:extLst>
              <a:ext uri="{FF2B5EF4-FFF2-40B4-BE49-F238E27FC236}">
                <a16:creationId xmlns:a16="http://schemas.microsoft.com/office/drawing/2014/main" id="{0313E07B-C3A3-42E2-8E30-04A95A1DFB3E}"/>
              </a:ext>
            </a:extLst>
          </p:cNvPr>
          <p:cNvSpPr txBox="1"/>
          <p:nvPr/>
        </p:nvSpPr>
        <p:spPr>
          <a:xfrm>
            <a:off x="6096000" y="5331530"/>
            <a:ext cx="6096000" cy="400110"/>
          </a:xfrm>
          <a:prstGeom prst="rect">
            <a:avLst/>
          </a:prstGeom>
          <a:noFill/>
        </p:spPr>
        <p:txBody>
          <a:bodyPr wrap="square">
            <a:spAutoFit/>
          </a:bodyPr>
          <a:lstStyle/>
          <a:p>
            <a:pPr marL="742950" lvl="1" indent="-285750">
              <a:spcBef>
                <a:spcPts val="600"/>
              </a:spcBef>
              <a:buFont typeface="Arial" panose="020B0604020202020204" pitchFamily="34" charset="0"/>
              <a:buChar char="•"/>
            </a:pPr>
            <a:r>
              <a:rPr lang="en-US" altLang="zh-CN" sz="2000" i="0" dirty="0">
                <a:solidFill>
                  <a:srgbClr val="070706"/>
                </a:solidFill>
                <a:effectLst/>
                <a:latin typeface="Roboto"/>
              </a:rPr>
              <a:t>Docker</a:t>
            </a:r>
          </a:p>
        </p:txBody>
      </p:sp>
      <p:pic>
        <p:nvPicPr>
          <p:cNvPr id="39" name="图片 38">
            <a:extLst>
              <a:ext uri="{FF2B5EF4-FFF2-40B4-BE49-F238E27FC236}">
                <a16:creationId xmlns:a16="http://schemas.microsoft.com/office/drawing/2014/main" id="{786BF04A-B705-4149-B2D9-D1F26AEECB9D}"/>
              </a:ext>
            </a:extLst>
          </p:cNvPr>
          <p:cNvPicPr>
            <a:picLocks noChangeAspect="1"/>
          </p:cNvPicPr>
          <p:nvPr/>
        </p:nvPicPr>
        <p:blipFill>
          <a:blip r:embed="rId9"/>
          <a:stretch>
            <a:fillRect/>
          </a:stretch>
        </p:blipFill>
        <p:spPr>
          <a:xfrm>
            <a:off x="8135342" y="5187880"/>
            <a:ext cx="3426023" cy="1377708"/>
          </a:xfrm>
          <a:prstGeom prst="rect">
            <a:avLst/>
          </a:prstGeom>
        </p:spPr>
      </p:pic>
      <p:sp>
        <p:nvSpPr>
          <p:cNvPr id="2" name="文本框 1">
            <a:extLst>
              <a:ext uri="{FF2B5EF4-FFF2-40B4-BE49-F238E27FC236}">
                <a16:creationId xmlns:a16="http://schemas.microsoft.com/office/drawing/2014/main" id="{970F0C8C-85DD-4DBC-AAD7-568E7F88E1EF}"/>
              </a:ext>
            </a:extLst>
          </p:cNvPr>
          <p:cNvSpPr txBox="1"/>
          <p:nvPr/>
        </p:nvSpPr>
        <p:spPr>
          <a:xfrm>
            <a:off x="1730629" y="1297290"/>
            <a:ext cx="3920400" cy="2123658"/>
          </a:xfrm>
          <a:prstGeom prst="rect">
            <a:avLst/>
          </a:prstGeom>
          <a:noFill/>
        </p:spPr>
        <p:txBody>
          <a:bodyPr wrap="square" rtlCol="0">
            <a:spAutoFit/>
          </a:bodyPr>
          <a:lstStyle/>
          <a:p>
            <a:pPr algn="ctr"/>
            <a:r>
              <a:rPr lang="en-US" altLang="zh-CN" sz="4400" b="1" dirty="0">
                <a:solidFill>
                  <a:srgbClr val="1C4885"/>
                </a:solidFill>
              </a:rPr>
              <a:t>Minimal configuration required</a:t>
            </a:r>
            <a:endParaRPr lang="zh-CN" altLang="en-US" sz="4400" b="1" dirty="0">
              <a:solidFill>
                <a:srgbClr val="1C4885"/>
              </a:solidFill>
            </a:endParaRPr>
          </a:p>
        </p:txBody>
      </p:sp>
    </p:spTree>
    <p:extLst>
      <p:ext uri="{BB962C8B-B14F-4D97-AF65-F5344CB8AC3E}">
        <p14:creationId xmlns:p14="http://schemas.microsoft.com/office/powerpoint/2010/main" val="33822228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47" name="图片 46">
            <a:extLst>
              <a:ext uri="{FF2B5EF4-FFF2-40B4-BE49-F238E27FC236}">
                <a16:creationId xmlns:a16="http://schemas.microsoft.com/office/drawing/2014/main" id="{8F264954-EE4B-C148-AA23-A01B260E09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3765" y="514287"/>
            <a:ext cx="2387600" cy="850900"/>
          </a:xfrm>
          <a:prstGeom prst="rect">
            <a:avLst/>
          </a:prstGeom>
        </p:spPr>
      </p:pic>
      <p:sp>
        <p:nvSpPr>
          <p:cNvPr id="13" name="文本框 12">
            <a:extLst>
              <a:ext uri="{FF2B5EF4-FFF2-40B4-BE49-F238E27FC236}">
                <a16:creationId xmlns:a16="http://schemas.microsoft.com/office/drawing/2014/main" id="{3FA2A73C-4C92-46BE-912B-FE71EA8A2505}"/>
              </a:ext>
            </a:extLst>
          </p:cNvPr>
          <p:cNvSpPr txBox="1"/>
          <p:nvPr/>
        </p:nvSpPr>
        <p:spPr>
          <a:xfrm>
            <a:off x="321567" y="492783"/>
            <a:ext cx="3920400" cy="523220"/>
          </a:xfrm>
          <a:prstGeom prst="rect">
            <a:avLst/>
          </a:prstGeom>
          <a:noFill/>
        </p:spPr>
        <p:txBody>
          <a:bodyPr wrap="square" rtlCol="0">
            <a:spAutoFit/>
          </a:bodyPr>
          <a:lstStyle/>
          <a:p>
            <a:pPr algn="ctr"/>
            <a:r>
              <a:rPr lang="en-US" altLang="zh-CN" sz="2800" dirty="0">
                <a:solidFill>
                  <a:schemeClr val="tx1">
                    <a:lumMod val="85000"/>
                    <a:lumOff val="15000"/>
                  </a:schemeClr>
                </a:solidFill>
                <a:latin typeface="Futura Medium" panose="020B0602020204020303" pitchFamily="34" charset="-79"/>
                <a:cs typeface="Futura Medium" panose="020B0602020204020303" pitchFamily="34" charset="-79"/>
                <a:sym typeface="+mn-lt"/>
              </a:rPr>
              <a:t>Wide Support</a:t>
            </a:r>
          </a:p>
        </p:txBody>
      </p:sp>
      <p:sp>
        <p:nvSpPr>
          <p:cNvPr id="2" name="文本框 1">
            <a:extLst>
              <a:ext uri="{FF2B5EF4-FFF2-40B4-BE49-F238E27FC236}">
                <a16:creationId xmlns:a16="http://schemas.microsoft.com/office/drawing/2014/main" id="{970F0C8C-85DD-4DBC-AAD7-568E7F88E1EF}"/>
              </a:ext>
            </a:extLst>
          </p:cNvPr>
          <p:cNvSpPr txBox="1"/>
          <p:nvPr/>
        </p:nvSpPr>
        <p:spPr>
          <a:xfrm>
            <a:off x="4135800" y="2256845"/>
            <a:ext cx="3920400" cy="2123658"/>
          </a:xfrm>
          <a:prstGeom prst="rect">
            <a:avLst/>
          </a:prstGeom>
          <a:noFill/>
        </p:spPr>
        <p:txBody>
          <a:bodyPr wrap="square" rtlCol="0">
            <a:spAutoFit/>
          </a:bodyPr>
          <a:lstStyle/>
          <a:p>
            <a:pPr algn="ctr"/>
            <a:r>
              <a:rPr lang="en-US" altLang="zh-CN" sz="4400" b="1" dirty="0">
                <a:solidFill>
                  <a:srgbClr val="1C4885"/>
                </a:solidFill>
              </a:rPr>
              <a:t>Integrate Other </a:t>
            </a:r>
          </a:p>
          <a:p>
            <a:pPr algn="ctr"/>
            <a:r>
              <a:rPr lang="en-US" altLang="zh-CN" sz="4400" b="1" dirty="0">
                <a:solidFill>
                  <a:srgbClr val="1C4885"/>
                </a:solidFill>
              </a:rPr>
              <a:t>Testing Tools</a:t>
            </a:r>
            <a:endParaRPr lang="zh-CN" altLang="en-US" sz="4400" b="1" dirty="0">
              <a:solidFill>
                <a:srgbClr val="1C4885"/>
              </a:solidFill>
            </a:endParaRPr>
          </a:p>
        </p:txBody>
      </p:sp>
      <p:sp>
        <p:nvSpPr>
          <p:cNvPr id="21" name="文本框 20">
            <a:extLst>
              <a:ext uri="{FF2B5EF4-FFF2-40B4-BE49-F238E27FC236}">
                <a16:creationId xmlns:a16="http://schemas.microsoft.com/office/drawing/2014/main" id="{B9771CD0-8201-4894-A5A1-546136743C34}"/>
              </a:ext>
            </a:extLst>
          </p:cNvPr>
          <p:cNvSpPr txBox="1"/>
          <p:nvPr/>
        </p:nvSpPr>
        <p:spPr>
          <a:xfrm>
            <a:off x="1440745" y="5054132"/>
            <a:ext cx="1873955" cy="461665"/>
          </a:xfrm>
          <a:prstGeom prst="rect">
            <a:avLst/>
          </a:prstGeom>
          <a:noFill/>
        </p:spPr>
        <p:txBody>
          <a:bodyPr wrap="square">
            <a:spAutoFit/>
          </a:bodyPr>
          <a:lstStyle/>
          <a:p>
            <a:r>
              <a:rPr lang="en-US" altLang="zh-CN" sz="2400" b="0" i="0" dirty="0">
                <a:effectLst/>
                <a:latin typeface="Arial" panose="020B0604020202020204" pitchFamily="34" charset="0"/>
              </a:rPr>
              <a:t> PMD-CPD</a:t>
            </a:r>
            <a:endParaRPr lang="zh-CN" altLang="en-US" sz="2400" dirty="0"/>
          </a:p>
        </p:txBody>
      </p:sp>
      <p:sp>
        <p:nvSpPr>
          <p:cNvPr id="22" name="文本框 21">
            <a:extLst>
              <a:ext uri="{FF2B5EF4-FFF2-40B4-BE49-F238E27FC236}">
                <a16:creationId xmlns:a16="http://schemas.microsoft.com/office/drawing/2014/main" id="{597F3045-CAB5-4939-B0E4-27BB0B29D5BE}"/>
              </a:ext>
            </a:extLst>
          </p:cNvPr>
          <p:cNvSpPr txBox="1"/>
          <p:nvPr/>
        </p:nvSpPr>
        <p:spPr>
          <a:xfrm>
            <a:off x="4172721" y="5054132"/>
            <a:ext cx="1727201" cy="461665"/>
          </a:xfrm>
          <a:prstGeom prst="rect">
            <a:avLst/>
          </a:prstGeom>
          <a:noFill/>
        </p:spPr>
        <p:txBody>
          <a:bodyPr wrap="square">
            <a:spAutoFit/>
          </a:bodyPr>
          <a:lstStyle/>
          <a:p>
            <a:r>
              <a:rPr lang="en-US" altLang="zh-CN" sz="2400" b="0" i="0" dirty="0" err="1">
                <a:effectLst/>
                <a:latin typeface="Arial" panose="020B0604020202020204" pitchFamily="34" charset="0"/>
              </a:rPr>
              <a:t>FindBugs</a:t>
            </a:r>
            <a:endParaRPr lang="zh-CN" altLang="en-US" sz="2400" dirty="0"/>
          </a:p>
        </p:txBody>
      </p:sp>
      <p:sp>
        <p:nvSpPr>
          <p:cNvPr id="25" name="文本框 24">
            <a:extLst>
              <a:ext uri="{FF2B5EF4-FFF2-40B4-BE49-F238E27FC236}">
                <a16:creationId xmlns:a16="http://schemas.microsoft.com/office/drawing/2014/main" id="{96822415-0331-439E-8073-7581A2F51C8F}"/>
              </a:ext>
            </a:extLst>
          </p:cNvPr>
          <p:cNvSpPr txBox="1"/>
          <p:nvPr/>
        </p:nvSpPr>
        <p:spPr>
          <a:xfrm>
            <a:off x="6757943" y="5044489"/>
            <a:ext cx="1862667" cy="461665"/>
          </a:xfrm>
          <a:prstGeom prst="rect">
            <a:avLst/>
          </a:prstGeom>
          <a:noFill/>
        </p:spPr>
        <p:txBody>
          <a:bodyPr wrap="square">
            <a:spAutoFit/>
          </a:bodyPr>
          <a:lstStyle/>
          <a:p>
            <a:r>
              <a:rPr lang="en-US" altLang="zh-CN" sz="2400" b="0" i="0" dirty="0" err="1">
                <a:effectLst/>
                <a:latin typeface="Arial" panose="020B0604020202020204" pitchFamily="34" charset="0"/>
              </a:rPr>
              <a:t>CheckStyle</a:t>
            </a:r>
            <a:endParaRPr lang="zh-CN" altLang="en-US" sz="2400" dirty="0"/>
          </a:p>
        </p:txBody>
      </p:sp>
      <p:sp>
        <p:nvSpPr>
          <p:cNvPr id="27" name="文本框 26">
            <a:extLst>
              <a:ext uri="{FF2B5EF4-FFF2-40B4-BE49-F238E27FC236}">
                <a16:creationId xmlns:a16="http://schemas.microsoft.com/office/drawing/2014/main" id="{9A0864DE-60A0-4069-9A15-99A14BD5C41F}"/>
              </a:ext>
            </a:extLst>
          </p:cNvPr>
          <p:cNvSpPr txBox="1"/>
          <p:nvPr/>
        </p:nvSpPr>
        <p:spPr>
          <a:xfrm>
            <a:off x="9173765" y="5044488"/>
            <a:ext cx="2724724" cy="461665"/>
          </a:xfrm>
          <a:prstGeom prst="rect">
            <a:avLst/>
          </a:prstGeom>
          <a:noFill/>
        </p:spPr>
        <p:txBody>
          <a:bodyPr wrap="square">
            <a:spAutoFit/>
          </a:bodyPr>
          <a:lstStyle/>
          <a:p>
            <a:r>
              <a:rPr lang="en-US" altLang="zh-CN" sz="2400" dirty="0">
                <a:latin typeface="Arial" panose="020B0604020202020204" pitchFamily="34" charset="0"/>
              </a:rPr>
              <a:t>PMD-P3C(</a:t>
            </a:r>
            <a:r>
              <a:rPr lang="en-US" altLang="zh-CN" sz="2400" dirty="0" err="1">
                <a:latin typeface="Arial" panose="020B0604020202020204" pitchFamily="34" charset="0"/>
              </a:rPr>
              <a:t>alibaba</a:t>
            </a:r>
            <a:r>
              <a:rPr lang="en-US" altLang="zh-CN" sz="2400" dirty="0">
                <a:latin typeface="Arial" panose="020B0604020202020204" pitchFamily="34" charset="0"/>
              </a:rPr>
              <a:t>)</a:t>
            </a:r>
            <a:endParaRPr lang="zh-CN" altLang="en-US" sz="2400" dirty="0"/>
          </a:p>
        </p:txBody>
      </p:sp>
    </p:spTree>
    <p:extLst>
      <p:ext uri="{BB962C8B-B14F-4D97-AF65-F5344CB8AC3E}">
        <p14:creationId xmlns:p14="http://schemas.microsoft.com/office/powerpoint/2010/main" val="1353995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4AC1265-0759-7A43-A52D-83EAD690D476}"/>
              </a:ext>
            </a:extLst>
          </p:cNvPr>
          <p:cNvSpPr txBox="1"/>
          <p:nvPr/>
        </p:nvSpPr>
        <p:spPr>
          <a:xfrm>
            <a:off x="449385" y="487870"/>
            <a:ext cx="3965295" cy="523220"/>
          </a:xfrm>
          <a:prstGeom prst="rect">
            <a:avLst/>
          </a:prstGeom>
          <a:noFill/>
        </p:spPr>
        <p:txBody>
          <a:bodyPr wrap="square" rtlCol="0">
            <a:spAutoFit/>
          </a:bodyPr>
          <a:lstStyle/>
          <a:p>
            <a:pPr algn="ctr"/>
            <a:r>
              <a:rPr lang="en-US" altLang="zh-CN" sz="2800" b="0" i="0" dirty="0">
                <a:solidFill>
                  <a:srgbClr val="070706"/>
                </a:solidFill>
                <a:effectLst/>
                <a:latin typeface="Roboto"/>
              </a:rPr>
              <a:t>Security Analysis</a:t>
            </a:r>
            <a:endParaRPr lang="en-US" altLang="zh-CN" sz="2800" dirty="0">
              <a:solidFill>
                <a:schemeClr val="tx1">
                  <a:lumMod val="85000"/>
                  <a:lumOff val="15000"/>
                </a:schemeClr>
              </a:solidFill>
              <a:latin typeface="Futura Medium" panose="020B0602020204020303" pitchFamily="34" charset="-79"/>
              <a:cs typeface="Futura Medium" panose="020B0602020204020303" pitchFamily="34" charset="-79"/>
              <a:sym typeface="+mn-lt"/>
            </a:endParaRPr>
          </a:p>
        </p:txBody>
      </p:sp>
      <p:cxnSp>
        <p:nvCxnSpPr>
          <p:cNvPr id="5" name="直接连接符 5">
            <a:extLst>
              <a:ext uri="{FF2B5EF4-FFF2-40B4-BE49-F238E27FC236}">
                <a16:creationId xmlns:a16="http://schemas.microsoft.com/office/drawing/2014/main" id="{37DF9D51-1C24-424A-98E0-BC0401C284E0}"/>
              </a:ext>
            </a:extLst>
          </p:cNvPr>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7D541551-F230-FA4B-998D-895C90EBDB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0736" y="492783"/>
            <a:ext cx="2387600" cy="850900"/>
          </a:xfrm>
          <a:prstGeom prst="rect">
            <a:avLst/>
          </a:prstGeom>
        </p:spPr>
      </p:pic>
      <p:sp>
        <p:nvSpPr>
          <p:cNvPr id="8" name="内容占位符 7">
            <a:extLst>
              <a:ext uri="{FF2B5EF4-FFF2-40B4-BE49-F238E27FC236}">
                <a16:creationId xmlns:a16="http://schemas.microsoft.com/office/drawing/2014/main" id="{0B9C21FF-1B52-4B43-93AA-B0BAD0479963}"/>
              </a:ext>
            </a:extLst>
          </p:cNvPr>
          <p:cNvSpPr>
            <a:spLocks noGrp="1"/>
          </p:cNvSpPr>
          <p:nvPr>
            <p:ph idx="1"/>
          </p:nvPr>
        </p:nvSpPr>
        <p:spPr>
          <a:xfrm>
            <a:off x="796413" y="1474837"/>
            <a:ext cx="10980253" cy="5260260"/>
          </a:xfrm>
        </p:spPr>
        <p:txBody>
          <a:bodyPr>
            <a:normAutofit/>
          </a:bodyPr>
          <a:lstStyle/>
          <a:p>
            <a:r>
              <a:rPr lang="en-US" altLang="zh-CN" sz="2400" dirty="0"/>
              <a:t>Security issues should not be considered the de facto realm of security teams</a:t>
            </a:r>
          </a:p>
          <a:p>
            <a:pPr lvl="1"/>
            <a:r>
              <a:rPr lang="en-US" altLang="zh-CN" dirty="0">
                <a:solidFill>
                  <a:schemeClr val="accent3">
                    <a:lumMod val="75000"/>
                  </a:schemeClr>
                </a:solidFill>
              </a:rPr>
              <a:t>Make development team deeply understand security issue and improve clean coding abilities.</a:t>
            </a:r>
          </a:p>
          <a:p>
            <a:pPr lvl="1"/>
            <a:r>
              <a:rPr lang="en-US" altLang="zh-CN" dirty="0">
                <a:solidFill>
                  <a:schemeClr val="accent3">
                    <a:lumMod val="75000"/>
                  </a:schemeClr>
                </a:solidFill>
              </a:rPr>
              <a:t>Early security test and early fix.</a:t>
            </a:r>
          </a:p>
          <a:p>
            <a:r>
              <a:rPr lang="en-US" altLang="zh-CN" sz="2400" dirty="0"/>
              <a:t>Clear security issues, clear actions</a:t>
            </a:r>
          </a:p>
          <a:p>
            <a:endParaRPr lang="en-US" altLang="zh-CN" sz="2400" dirty="0"/>
          </a:p>
          <a:p>
            <a:endParaRPr lang="en-US" altLang="zh-CN" sz="2400" dirty="0"/>
          </a:p>
          <a:p>
            <a:r>
              <a:rPr lang="en-US" altLang="zh-CN" sz="2400" dirty="0"/>
              <a:t>Maximum protection with detection of injection flaws</a:t>
            </a:r>
          </a:p>
          <a:p>
            <a:pPr lvl="1"/>
            <a:r>
              <a:rPr lang="en-US" altLang="zh-CN" dirty="0">
                <a:solidFill>
                  <a:schemeClr val="accent3">
                    <a:lumMod val="75000"/>
                  </a:schemeClr>
                </a:solidFill>
              </a:rPr>
              <a:t>Chase down the bad actors</a:t>
            </a:r>
          </a:p>
          <a:p>
            <a:pPr lvl="1"/>
            <a:r>
              <a:rPr lang="en-US" altLang="zh-CN" dirty="0">
                <a:solidFill>
                  <a:schemeClr val="accent3">
                    <a:lumMod val="75000"/>
                  </a:schemeClr>
                </a:solidFill>
              </a:rPr>
              <a:t>Dedicated UI to track untrusted user input</a:t>
            </a:r>
          </a:p>
          <a:p>
            <a:r>
              <a:rPr lang="en-US" altLang="zh-CN" sz="2400" dirty="0"/>
              <a:t>More security feature at enterprise level</a:t>
            </a:r>
            <a:endParaRPr lang="zh-CN" altLang="en-US" sz="2400" dirty="0"/>
          </a:p>
        </p:txBody>
      </p:sp>
      <p:pic>
        <p:nvPicPr>
          <p:cNvPr id="12" name="图片 11">
            <a:extLst>
              <a:ext uri="{FF2B5EF4-FFF2-40B4-BE49-F238E27FC236}">
                <a16:creationId xmlns:a16="http://schemas.microsoft.com/office/drawing/2014/main" id="{71D94152-DB6B-4DCF-840F-43806D4845CE}"/>
              </a:ext>
            </a:extLst>
          </p:cNvPr>
          <p:cNvPicPr>
            <a:picLocks noChangeAspect="1"/>
          </p:cNvPicPr>
          <p:nvPr/>
        </p:nvPicPr>
        <p:blipFill>
          <a:blip r:embed="rId4"/>
          <a:stretch>
            <a:fillRect/>
          </a:stretch>
        </p:blipFill>
        <p:spPr>
          <a:xfrm>
            <a:off x="2247172" y="3602692"/>
            <a:ext cx="3299746" cy="746825"/>
          </a:xfrm>
          <a:prstGeom prst="rect">
            <a:avLst/>
          </a:prstGeom>
        </p:spPr>
      </p:pic>
      <p:pic>
        <p:nvPicPr>
          <p:cNvPr id="16" name="图片 15">
            <a:extLst>
              <a:ext uri="{FF2B5EF4-FFF2-40B4-BE49-F238E27FC236}">
                <a16:creationId xmlns:a16="http://schemas.microsoft.com/office/drawing/2014/main" id="{978E2794-EB81-4BCF-92FB-9ECC416EB4B7}"/>
              </a:ext>
            </a:extLst>
          </p:cNvPr>
          <p:cNvPicPr>
            <a:picLocks noChangeAspect="1"/>
          </p:cNvPicPr>
          <p:nvPr/>
        </p:nvPicPr>
        <p:blipFill>
          <a:blip r:embed="rId5"/>
          <a:stretch>
            <a:fillRect/>
          </a:stretch>
        </p:blipFill>
        <p:spPr>
          <a:xfrm>
            <a:off x="6252241" y="3602692"/>
            <a:ext cx="4092295" cy="693480"/>
          </a:xfrm>
          <a:prstGeom prst="rect">
            <a:avLst/>
          </a:prstGeom>
        </p:spPr>
      </p:pic>
    </p:spTree>
    <p:extLst>
      <p:ext uri="{BB962C8B-B14F-4D97-AF65-F5344CB8AC3E}">
        <p14:creationId xmlns:p14="http://schemas.microsoft.com/office/powerpoint/2010/main" val="130490788"/>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47" name="图片 46">
            <a:extLst>
              <a:ext uri="{FF2B5EF4-FFF2-40B4-BE49-F238E27FC236}">
                <a16:creationId xmlns:a16="http://schemas.microsoft.com/office/drawing/2014/main" id="{8F264954-EE4B-C148-AA23-A01B260E09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3765" y="514287"/>
            <a:ext cx="2387600" cy="850900"/>
          </a:xfrm>
          <a:prstGeom prst="rect">
            <a:avLst/>
          </a:prstGeom>
        </p:spPr>
      </p:pic>
      <p:sp>
        <p:nvSpPr>
          <p:cNvPr id="13" name="文本框 12">
            <a:extLst>
              <a:ext uri="{FF2B5EF4-FFF2-40B4-BE49-F238E27FC236}">
                <a16:creationId xmlns:a16="http://schemas.microsoft.com/office/drawing/2014/main" id="{3FA2A73C-4C92-46BE-912B-FE71EA8A2505}"/>
              </a:ext>
            </a:extLst>
          </p:cNvPr>
          <p:cNvSpPr txBox="1"/>
          <p:nvPr/>
        </p:nvSpPr>
        <p:spPr>
          <a:xfrm>
            <a:off x="321567" y="492783"/>
            <a:ext cx="3920400" cy="523220"/>
          </a:xfrm>
          <a:prstGeom prst="rect">
            <a:avLst/>
          </a:prstGeom>
          <a:noFill/>
        </p:spPr>
        <p:txBody>
          <a:bodyPr wrap="square" rtlCol="0">
            <a:spAutoFit/>
          </a:bodyPr>
          <a:lstStyle/>
          <a:p>
            <a:pPr algn="ctr"/>
            <a:r>
              <a:rPr lang="en-US" altLang="zh-CN" sz="2800" dirty="0">
                <a:solidFill>
                  <a:schemeClr val="tx1">
                    <a:lumMod val="85000"/>
                    <a:lumOff val="15000"/>
                  </a:schemeClr>
                </a:solidFill>
                <a:latin typeface="Futura Medium" panose="020B0602020204020303" pitchFamily="34" charset="-79"/>
                <a:cs typeface="Futura Medium" panose="020B0602020204020303" pitchFamily="34" charset="-79"/>
                <a:sym typeface="+mn-lt"/>
              </a:rPr>
              <a:t>Quality Gate</a:t>
            </a:r>
          </a:p>
        </p:txBody>
      </p:sp>
      <p:pic>
        <p:nvPicPr>
          <p:cNvPr id="3" name="图片 2">
            <a:extLst>
              <a:ext uri="{FF2B5EF4-FFF2-40B4-BE49-F238E27FC236}">
                <a16:creationId xmlns:a16="http://schemas.microsoft.com/office/drawing/2014/main" id="{90BFA49D-C993-49DE-AC27-160AF7F7D869}"/>
              </a:ext>
            </a:extLst>
          </p:cNvPr>
          <p:cNvPicPr>
            <a:picLocks noChangeAspect="1"/>
          </p:cNvPicPr>
          <p:nvPr/>
        </p:nvPicPr>
        <p:blipFill>
          <a:blip r:embed="rId4"/>
          <a:stretch>
            <a:fillRect/>
          </a:stretch>
        </p:blipFill>
        <p:spPr>
          <a:xfrm>
            <a:off x="630635" y="1340412"/>
            <a:ext cx="11113566" cy="1674901"/>
          </a:xfrm>
          <a:prstGeom prst="rect">
            <a:avLst/>
          </a:prstGeom>
        </p:spPr>
      </p:pic>
      <p:pic>
        <p:nvPicPr>
          <p:cNvPr id="5" name="图片 4">
            <a:extLst>
              <a:ext uri="{FF2B5EF4-FFF2-40B4-BE49-F238E27FC236}">
                <a16:creationId xmlns:a16="http://schemas.microsoft.com/office/drawing/2014/main" id="{EA3651F2-7111-456F-A4E4-EFCBB0C8834C}"/>
              </a:ext>
            </a:extLst>
          </p:cNvPr>
          <p:cNvPicPr>
            <a:picLocks noChangeAspect="1"/>
          </p:cNvPicPr>
          <p:nvPr/>
        </p:nvPicPr>
        <p:blipFill rotWithShape="1">
          <a:blip r:embed="rId5"/>
          <a:srcRect b="1586"/>
          <a:stretch/>
        </p:blipFill>
        <p:spPr>
          <a:xfrm>
            <a:off x="963219" y="4744072"/>
            <a:ext cx="10448398" cy="154703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9" name="文本框 8">
            <a:extLst>
              <a:ext uri="{FF2B5EF4-FFF2-40B4-BE49-F238E27FC236}">
                <a16:creationId xmlns:a16="http://schemas.microsoft.com/office/drawing/2014/main" id="{0E5EA6AD-5875-4BA2-8372-68F85A03EA1D}"/>
              </a:ext>
            </a:extLst>
          </p:cNvPr>
          <p:cNvSpPr txBox="1"/>
          <p:nvPr/>
        </p:nvSpPr>
        <p:spPr>
          <a:xfrm>
            <a:off x="1891893" y="3093946"/>
            <a:ext cx="9519724" cy="1323439"/>
          </a:xfrm>
          <a:prstGeom prst="rect">
            <a:avLst/>
          </a:prstGeom>
          <a:noFill/>
        </p:spPr>
        <p:txBody>
          <a:bodyPr wrap="square">
            <a:spAutoFit/>
          </a:bodyPr>
          <a:lstStyle/>
          <a:p>
            <a:pPr>
              <a:spcBef>
                <a:spcPts val="600"/>
              </a:spcBef>
            </a:pPr>
            <a:r>
              <a:rPr lang="en-US" altLang="zh-CN" sz="4000" b="1" dirty="0">
                <a:solidFill>
                  <a:srgbClr val="1C4885"/>
                </a:solidFill>
                <a:latin typeface="Roboto"/>
              </a:rPr>
              <a:t>Keep quality front and center throughout the development cycle</a:t>
            </a:r>
            <a:endParaRPr lang="en-US" altLang="zh-CN" sz="4000" b="1" i="0" dirty="0">
              <a:solidFill>
                <a:srgbClr val="1C4885"/>
              </a:solidFill>
              <a:effectLst/>
              <a:latin typeface="Roboto"/>
            </a:endParaRPr>
          </a:p>
        </p:txBody>
      </p:sp>
    </p:spTree>
    <p:extLst>
      <p:ext uri="{BB962C8B-B14F-4D97-AF65-F5344CB8AC3E}">
        <p14:creationId xmlns:p14="http://schemas.microsoft.com/office/powerpoint/2010/main" val="38404499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4AC1265-0759-7A43-A52D-83EAD690D476}"/>
              </a:ext>
            </a:extLst>
          </p:cNvPr>
          <p:cNvSpPr txBox="1"/>
          <p:nvPr/>
        </p:nvSpPr>
        <p:spPr>
          <a:xfrm>
            <a:off x="653664" y="484823"/>
            <a:ext cx="3965295" cy="523220"/>
          </a:xfrm>
          <a:prstGeom prst="rect">
            <a:avLst/>
          </a:prstGeom>
          <a:noFill/>
        </p:spPr>
        <p:txBody>
          <a:bodyPr wrap="square" rtlCol="0">
            <a:spAutoFit/>
          </a:bodyPr>
          <a:lstStyle/>
          <a:p>
            <a:pPr algn="ctr"/>
            <a:r>
              <a:rPr lang="en-US" altLang="zh-CN" sz="2800" b="0" i="0" dirty="0">
                <a:solidFill>
                  <a:srgbClr val="070706"/>
                </a:solidFill>
                <a:effectLst/>
                <a:latin typeface="Roboto"/>
              </a:rPr>
              <a:t>Team Management</a:t>
            </a:r>
            <a:endParaRPr lang="en-US" altLang="zh-CN" sz="2800" dirty="0">
              <a:solidFill>
                <a:schemeClr val="tx1">
                  <a:lumMod val="85000"/>
                  <a:lumOff val="15000"/>
                </a:schemeClr>
              </a:solidFill>
              <a:latin typeface="Futura Medium" panose="020B0602020204020303" pitchFamily="34" charset="-79"/>
              <a:cs typeface="Futura Medium" panose="020B0602020204020303" pitchFamily="34" charset="-79"/>
              <a:sym typeface="+mn-lt"/>
            </a:endParaRPr>
          </a:p>
        </p:txBody>
      </p:sp>
      <p:cxnSp>
        <p:nvCxnSpPr>
          <p:cNvPr id="5" name="直接连接符 5">
            <a:extLst>
              <a:ext uri="{FF2B5EF4-FFF2-40B4-BE49-F238E27FC236}">
                <a16:creationId xmlns:a16="http://schemas.microsoft.com/office/drawing/2014/main" id="{37DF9D51-1C24-424A-98E0-BC0401C284E0}"/>
              </a:ext>
            </a:extLst>
          </p:cNvPr>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7D541551-F230-FA4B-998D-895C90EBDB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8450" y="320983"/>
            <a:ext cx="2387600" cy="850900"/>
          </a:xfrm>
          <a:prstGeom prst="rect">
            <a:avLst/>
          </a:prstGeom>
        </p:spPr>
      </p:pic>
      <p:pic>
        <p:nvPicPr>
          <p:cNvPr id="10" name="内容占位符 9">
            <a:extLst>
              <a:ext uri="{FF2B5EF4-FFF2-40B4-BE49-F238E27FC236}">
                <a16:creationId xmlns:a16="http://schemas.microsoft.com/office/drawing/2014/main" id="{C340D5E6-0B89-4A28-B315-AC5671272E8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608081" y="1035663"/>
            <a:ext cx="9251095" cy="2235783"/>
          </a:xfrm>
        </p:spPr>
      </p:pic>
      <p:pic>
        <p:nvPicPr>
          <p:cNvPr id="12" name="图片 11">
            <a:extLst>
              <a:ext uri="{FF2B5EF4-FFF2-40B4-BE49-F238E27FC236}">
                <a16:creationId xmlns:a16="http://schemas.microsoft.com/office/drawing/2014/main" id="{8E0CF1CE-EF4C-4F2B-AC7D-8A8102814082}"/>
              </a:ext>
            </a:extLst>
          </p:cNvPr>
          <p:cNvPicPr>
            <a:picLocks noChangeAspect="1"/>
          </p:cNvPicPr>
          <p:nvPr/>
        </p:nvPicPr>
        <p:blipFill>
          <a:blip r:embed="rId5"/>
          <a:stretch>
            <a:fillRect/>
          </a:stretch>
        </p:blipFill>
        <p:spPr>
          <a:xfrm>
            <a:off x="1517881" y="3271445"/>
            <a:ext cx="4931229" cy="3500885"/>
          </a:xfrm>
          <a:prstGeom prst="rect">
            <a:avLst/>
          </a:prstGeom>
        </p:spPr>
      </p:pic>
      <p:pic>
        <p:nvPicPr>
          <p:cNvPr id="14" name="图片 13">
            <a:extLst>
              <a:ext uri="{FF2B5EF4-FFF2-40B4-BE49-F238E27FC236}">
                <a16:creationId xmlns:a16="http://schemas.microsoft.com/office/drawing/2014/main" id="{B9B0A15E-B82B-4BE8-B60F-EE31F728E9CC}"/>
              </a:ext>
            </a:extLst>
          </p:cNvPr>
          <p:cNvPicPr>
            <a:picLocks noChangeAspect="1"/>
          </p:cNvPicPr>
          <p:nvPr/>
        </p:nvPicPr>
        <p:blipFill>
          <a:blip r:embed="rId6"/>
          <a:stretch>
            <a:fillRect/>
          </a:stretch>
        </p:blipFill>
        <p:spPr>
          <a:xfrm>
            <a:off x="6557140" y="3271445"/>
            <a:ext cx="4931229" cy="3462975"/>
          </a:xfrm>
          <a:prstGeom prst="rect">
            <a:avLst/>
          </a:prstGeom>
        </p:spPr>
      </p:pic>
    </p:spTree>
    <p:extLst>
      <p:ext uri="{BB962C8B-B14F-4D97-AF65-F5344CB8AC3E}">
        <p14:creationId xmlns:p14="http://schemas.microsoft.com/office/powerpoint/2010/main" val="2311758257"/>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9984658"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圆角矩形 5"/>
          <p:cNvSpPr/>
          <p:nvPr/>
        </p:nvSpPr>
        <p:spPr>
          <a:xfrm>
            <a:off x="403122" y="449825"/>
            <a:ext cx="11385755" cy="5958349"/>
          </a:xfrm>
          <a:prstGeom prst="roundRect">
            <a:avLst>
              <a:gd name="adj" fmla="val 1568"/>
            </a:avLst>
          </a:prstGeom>
          <a:solidFill>
            <a:schemeClr val="bg1"/>
          </a:solidFill>
          <a:ln>
            <a:noFill/>
          </a:ln>
          <a:effectLst>
            <a:glow rad="228600">
              <a:srgbClr val="02615A">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a:off x="1887301" y="2420811"/>
            <a:ext cx="1592179" cy="1592179"/>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bg1"/>
                </a:solidFill>
                <a:cs typeface="+mn-ea"/>
                <a:sym typeface="+mn-lt"/>
              </a:rPr>
              <a:t>4</a:t>
            </a:r>
            <a:endParaRPr lang="zh-CN" altLang="en-US" sz="13800" b="1" dirty="0">
              <a:solidFill>
                <a:schemeClr val="bg1"/>
              </a:solidFill>
              <a:cs typeface="+mn-ea"/>
              <a:sym typeface="+mn-lt"/>
            </a:endParaRPr>
          </a:p>
        </p:txBody>
      </p:sp>
      <p:cxnSp>
        <p:nvCxnSpPr>
          <p:cNvPr id="9" name="直接连接符 8"/>
          <p:cNvCxnSpPr>
            <a:cxnSpLocks/>
          </p:cNvCxnSpPr>
          <p:nvPr/>
        </p:nvCxnSpPr>
        <p:spPr>
          <a:xfrm>
            <a:off x="4929245" y="3442769"/>
            <a:ext cx="358808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572406" y="3636093"/>
            <a:ext cx="6301758" cy="338554"/>
          </a:xfrm>
          <a:prstGeom prst="rect">
            <a:avLst/>
          </a:prstGeom>
          <a:noFill/>
        </p:spPr>
        <p:txBody>
          <a:bodyPr wrap="square" rtlCol="0">
            <a:spAutoFit/>
          </a:bodyPr>
          <a:lstStyle/>
          <a:p>
            <a:pPr algn="ctr"/>
            <a:r>
              <a:rPr lang="en-US" altLang="zh-CN" sz="1600" dirty="0">
                <a:solidFill>
                  <a:schemeClr val="tx1">
                    <a:lumMod val="85000"/>
                    <a:lumOff val="15000"/>
                  </a:schemeClr>
                </a:solidFill>
                <a:latin typeface="Avenir Book" panose="02000503020000020003" pitchFamily="2" charset="0"/>
                <a:ea typeface="Baskerville" panose="02020502070401020303" pitchFamily="18" charset="0"/>
                <a:cs typeface="Farah" pitchFamily="2" charset="-78"/>
                <a:sym typeface="+mn-lt"/>
              </a:rPr>
              <a:t>How to </a:t>
            </a:r>
            <a:r>
              <a:rPr lang="en-US" altLang="zh-CN" sz="1600" b="1" dirty="0">
                <a:solidFill>
                  <a:schemeClr val="tx1">
                    <a:lumMod val="85000"/>
                    <a:lumOff val="15000"/>
                  </a:schemeClr>
                </a:solidFill>
                <a:latin typeface="Avenir Book" panose="02000503020000020003" pitchFamily="2" charset="0"/>
                <a:ea typeface="Baskerville" panose="02020502070401020303" pitchFamily="18" charset="0"/>
                <a:cs typeface="Farah" pitchFamily="2" charset="-78"/>
                <a:sym typeface="+mn-lt"/>
              </a:rPr>
              <a:t>use</a:t>
            </a:r>
            <a:r>
              <a:rPr lang="en-US" altLang="zh-CN" sz="1600" dirty="0">
                <a:solidFill>
                  <a:schemeClr val="tx1">
                    <a:lumMod val="85000"/>
                    <a:lumOff val="15000"/>
                  </a:schemeClr>
                </a:solidFill>
                <a:latin typeface="Avenir Book" panose="02000503020000020003" pitchFamily="2" charset="0"/>
                <a:ea typeface="Baskerville" panose="02020502070401020303" pitchFamily="18" charset="0"/>
                <a:cs typeface="Farah" pitchFamily="2" charset="-78"/>
                <a:sym typeface="+mn-lt"/>
              </a:rPr>
              <a:t> </a:t>
            </a:r>
            <a:r>
              <a:rPr lang="en-US" altLang="zh-CN" sz="1600" dirty="0" err="1">
                <a:solidFill>
                  <a:schemeClr val="tx1">
                    <a:lumMod val="85000"/>
                    <a:lumOff val="15000"/>
                  </a:schemeClr>
                </a:solidFill>
                <a:latin typeface="Avenir Book" panose="02000503020000020003" pitchFamily="2" charset="0"/>
                <a:ea typeface="Baskerville" panose="02020502070401020303" pitchFamily="18" charset="0"/>
                <a:cs typeface="Farah" pitchFamily="2" charset="-78"/>
                <a:sym typeface="+mn-lt"/>
              </a:rPr>
              <a:t>sonarqube</a:t>
            </a:r>
            <a:r>
              <a:rPr lang="en-US" altLang="zh-CN" sz="1600" dirty="0">
                <a:solidFill>
                  <a:schemeClr val="tx1">
                    <a:lumMod val="85000"/>
                    <a:lumOff val="15000"/>
                  </a:schemeClr>
                </a:solidFill>
                <a:latin typeface="Avenir Book" panose="02000503020000020003" pitchFamily="2" charset="0"/>
                <a:ea typeface="Baskerville" panose="02020502070401020303" pitchFamily="18" charset="0"/>
                <a:cs typeface="Farah" pitchFamily="2" charset="-78"/>
                <a:sym typeface="+mn-lt"/>
              </a:rPr>
              <a:t>?</a:t>
            </a:r>
            <a:endParaRPr lang="zh-CN" altLang="en-US" sz="1600" b="1" dirty="0">
              <a:solidFill>
                <a:schemeClr val="tx1">
                  <a:lumMod val="85000"/>
                  <a:lumOff val="15000"/>
                </a:schemeClr>
              </a:solidFill>
              <a:latin typeface="Avenir Book" panose="02000503020000020003" pitchFamily="2" charset="0"/>
              <a:cs typeface="Farah" pitchFamily="2" charset="-78"/>
              <a:sym typeface="+mn-lt"/>
            </a:endParaRPr>
          </a:p>
        </p:txBody>
      </p:sp>
      <p:sp>
        <p:nvSpPr>
          <p:cNvPr id="2" name="文本框 1">
            <a:extLst>
              <a:ext uri="{FF2B5EF4-FFF2-40B4-BE49-F238E27FC236}">
                <a16:creationId xmlns:a16="http://schemas.microsoft.com/office/drawing/2014/main" id="{FE4C2FD8-1DBB-8249-A7AF-4781191A389C}"/>
              </a:ext>
            </a:extLst>
          </p:cNvPr>
          <p:cNvSpPr txBox="1"/>
          <p:nvPr/>
        </p:nvSpPr>
        <p:spPr>
          <a:xfrm>
            <a:off x="5764979" y="2528713"/>
            <a:ext cx="2116278" cy="769441"/>
          </a:xfrm>
          <a:prstGeom prst="rect">
            <a:avLst/>
          </a:prstGeom>
          <a:noFill/>
        </p:spPr>
        <p:txBody>
          <a:bodyPr wrap="square" rtlCol="0">
            <a:spAutoFit/>
          </a:bodyPr>
          <a:lstStyle/>
          <a:p>
            <a:r>
              <a:rPr kumimoji="1" lang="en-US" altLang="zh-CN" sz="4400" dirty="0">
                <a:latin typeface="Futura Medium" panose="020B0602020204020303" pitchFamily="34" charset="-79"/>
                <a:ea typeface="Apple Symbols" panose="02000000000000000000" pitchFamily="2" charset="-79"/>
                <a:cs typeface="Futura Medium" panose="020B0602020204020303" pitchFamily="34" charset="-79"/>
              </a:rPr>
              <a:t>Usage</a:t>
            </a:r>
            <a:endParaRPr kumimoji="1" lang="zh-CN" altLang="en-US" sz="4400" dirty="0">
              <a:latin typeface="Futura Medium" panose="020B0602020204020303" pitchFamily="34" charset="-79"/>
              <a:ea typeface="Apple Symbols" panose="02000000000000000000" pitchFamily="2" charset="-79"/>
              <a:cs typeface="Futura Medium" panose="020B0602020204020303" pitchFamily="34" charset="-79"/>
            </a:endParaRPr>
          </a:p>
        </p:txBody>
      </p:sp>
      <p:pic>
        <p:nvPicPr>
          <p:cNvPr id="11" name="图片 10">
            <a:extLst>
              <a:ext uri="{FF2B5EF4-FFF2-40B4-BE49-F238E27FC236}">
                <a16:creationId xmlns:a16="http://schemas.microsoft.com/office/drawing/2014/main" id="{FC7006A0-8E50-0241-B0CC-3FDFF01A39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5727" y="645973"/>
            <a:ext cx="2387600" cy="850900"/>
          </a:xfrm>
          <a:prstGeom prst="rect">
            <a:avLst/>
          </a:prstGeom>
        </p:spPr>
      </p:pic>
    </p:spTree>
    <p:extLst>
      <p:ext uri="{BB962C8B-B14F-4D97-AF65-F5344CB8AC3E}">
        <p14:creationId xmlns:p14="http://schemas.microsoft.com/office/powerpoint/2010/main" val="21058352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4648" y="511715"/>
            <a:ext cx="3303793" cy="523220"/>
          </a:xfrm>
          <a:prstGeom prst="rect">
            <a:avLst/>
          </a:prstGeom>
          <a:noFill/>
        </p:spPr>
        <p:txBody>
          <a:bodyPr wrap="square" rtlCol="0">
            <a:spAutoFit/>
          </a:bodyPr>
          <a:lstStyle/>
          <a:p>
            <a:r>
              <a:rPr lang="en" altLang="zh-CN" sz="2800" dirty="0">
                <a:solidFill>
                  <a:schemeClr val="tx1">
                    <a:lumMod val="85000"/>
                    <a:lumOff val="15000"/>
                  </a:schemeClr>
                </a:solidFill>
                <a:latin typeface="Futura Medium" panose="020B0602020204020303" pitchFamily="34" charset="-79"/>
                <a:cs typeface="Futura Medium" panose="020B0602020204020303" pitchFamily="34" charset="-79"/>
                <a:sym typeface="+mn-lt"/>
              </a:rPr>
              <a:t>Workflow</a:t>
            </a:r>
            <a:endParaRPr lang="zh-CN" altLang="en-US" sz="2800" dirty="0">
              <a:solidFill>
                <a:schemeClr val="tx1">
                  <a:lumMod val="85000"/>
                  <a:lumOff val="15000"/>
                </a:schemeClr>
              </a:solidFill>
              <a:latin typeface="Futura Medium" panose="020B0602020204020303" pitchFamily="34" charset="-79"/>
              <a:cs typeface="Futura Medium" panose="020B0602020204020303" pitchFamily="34" charset="-79"/>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47" name="图片 46">
            <a:extLst>
              <a:ext uri="{FF2B5EF4-FFF2-40B4-BE49-F238E27FC236}">
                <a16:creationId xmlns:a16="http://schemas.microsoft.com/office/drawing/2014/main" id="{8F264954-EE4B-C148-AA23-A01B260E09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3765" y="514287"/>
            <a:ext cx="2387600" cy="850900"/>
          </a:xfrm>
          <a:prstGeom prst="rect">
            <a:avLst/>
          </a:prstGeom>
        </p:spPr>
      </p:pic>
      <p:pic>
        <p:nvPicPr>
          <p:cNvPr id="10" name="图片 9">
            <a:extLst>
              <a:ext uri="{FF2B5EF4-FFF2-40B4-BE49-F238E27FC236}">
                <a16:creationId xmlns:a16="http://schemas.microsoft.com/office/drawing/2014/main" id="{DB7BD2DF-7462-C04C-ACEB-460B6E9AA0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7145" y="1556536"/>
            <a:ext cx="562854" cy="543629"/>
          </a:xfrm>
          <a:prstGeom prst="rect">
            <a:avLst/>
          </a:prstGeom>
        </p:spPr>
      </p:pic>
      <p:sp>
        <p:nvSpPr>
          <p:cNvPr id="11" name="文本框 10">
            <a:extLst>
              <a:ext uri="{FF2B5EF4-FFF2-40B4-BE49-F238E27FC236}">
                <a16:creationId xmlns:a16="http://schemas.microsoft.com/office/drawing/2014/main" id="{7AE621A1-A69E-514A-99D9-03877C8698F2}"/>
              </a:ext>
            </a:extLst>
          </p:cNvPr>
          <p:cNvSpPr txBox="1"/>
          <p:nvPr/>
        </p:nvSpPr>
        <p:spPr>
          <a:xfrm>
            <a:off x="2785941" y="2153567"/>
            <a:ext cx="1123720" cy="369332"/>
          </a:xfrm>
          <a:prstGeom prst="rect">
            <a:avLst/>
          </a:prstGeom>
          <a:noFill/>
        </p:spPr>
        <p:txBody>
          <a:bodyPr wrap="square" rtlCol="0">
            <a:spAutoFit/>
          </a:bodyPr>
          <a:lstStyle/>
          <a:p>
            <a:r>
              <a:rPr kumimoji="1" lang="en-US" altLang="zh-CN" dirty="0">
                <a:latin typeface="Avenir Book" panose="02000503020000020003" pitchFamily="2" charset="0"/>
              </a:rPr>
              <a:t>Project</a:t>
            </a:r>
            <a:endParaRPr kumimoji="1" lang="zh-CN" altLang="en-US" dirty="0">
              <a:latin typeface="Avenir Book" panose="02000503020000020003" pitchFamily="2" charset="0"/>
            </a:endParaRPr>
          </a:p>
        </p:txBody>
      </p:sp>
      <p:pic>
        <p:nvPicPr>
          <p:cNvPr id="33" name="图片 32">
            <a:extLst>
              <a:ext uri="{FF2B5EF4-FFF2-40B4-BE49-F238E27FC236}">
                <a16:creationId xmlns:a16="http://schemas.microsoft.com/office/drawing/2014/main" id="{CC09E31E-E9CF-A94C-9C9B-3E577313D3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2090" y="4558015"/>
            <a:ext cx="2387600" cy="850900"/>
          </a:xfrm>
          <a:prstGeom prst="rect">
            <a:avLst/>
          </a:prstGeom>
        </p:spPr>
      </p:pic>
      <p:sp>
        <p:nvSpPr>
          <p:cNvPr id="12" name="下箭头 11">
            <a:extLst>
              <a:ext uri="{FF2B5EF4-FFF2-40B4-BE49-F238E27FC236}">
                <a16:creationId xmlns:a16="http://schemas.microsoft.com/office/drawing/2014/main" id="{4DA836CF-380F-BB48-BD7A-6D67B189B912}"/>
              </a:ext>
            </a:extLst>
          </p:cNvPr>
          <p:cNvSpPr/>
          <p:nvPr/>
        </p:nvSpPr>
        <p:spPr>
          <a:xfrm>
            <a:off x="2939681" y="3099228"/>
            <a:ext cx="512418" cy="1211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文本框 34">
            <a:extLst>
              <a:ext uri="{FF2B5EF4-FFF2-40B4-BE49-F238E27FC236}">
                <a16:creationId xmlns:a16="http://schemas.microsoft.com/office/drawing/2014/main" id="{EE003CF4-F03B-8743-8281-A51E49770536}"/>
              </a:ext>
            </a:extLst>
          </p:cNvPr>
          <p:cNvSpPr txBox="1"/>
          <p:nvPr/>
        </p:nvSpPr>
        <p:spPr>
          <a:xfrm>
            <a:off x="1916936" y="5397531"/>
            <a:ext cx="2291505" cy="369332"/>
          </a:xfrm>
          <a:prstGeom prst="rect">
            <a:avLst/>
          </a:prstGeom>
          <a:noFill/>
        </p:spPr>
        <p:txBody>
          <a:bodyPr wrap="square" rtlCol="0">
            <a:spAutoFit/>
          </a:bodyPr>
          <a:lstStyle/>
          <a:p>
            <a:r>
              <a:rPr kumimoji="1" lang="en-US" altLang="zh-CN" dirty="0">
                <a:latin typeface="Avenir Book" panose="02000503020000020003" pitchFamily="2" charset="0"/>
              </a:rPr>
              <a:t>Static Code Analysis</a:t>
            </a:r>
            <a:endParaRPr kumimoji="1" lang="zh-CN" altLang="en-US" dirty="0">
              <a:latin typeface="Avenir Book" panose="02000503020000020003" pitchFamily="2" charset="0"/>
            </a:endParaRPr>
          </a:p>
        </p:txBody>
      </p:sp>
      <p:sp>
        <p:nvSpPr>
          <p:cNvPr id="39" name="文本框 38">
            <a:extLst>
              <a:ext uri="{FF2B5EF4-FFF2-40B4-BE49-F238E27FC236}">
                <a16:creationId xmlns:a16="http://schemas.microsoft.com/office/drawing/2014/main" id="{635CFABF-EA46-1545-8326-8A2D0E49E97D}"/>
              </a:ext>
            </a:extLst>
          </p:cNvPr>
          <p:cNvSpPr txBox="1"/>
          <p:nvPr/>
        </p:nvSpPr>
        <p:spPr>
          <a:xfrm>
            <a:off x="3509999" y="3335824"/>
            <a:ext cx="2291505" cy="369332"/>
          </a:xfrm>
          <a:prstGeom prst="rect">
            <a:avLst/>
          </a:prstGeom>
          <a:noFill/>
        </p:spPr>
        <p:txBody>
          <a:bodyPr wrap="square" rtlCol="0">
            <a:spAutoFit/>
          </a:bodyPr>
          <a:lstStyle/>
          <a:p>
            <a:r>
              <a:rPr kumimoji="1" lang="en-US" altLang="zh-CN" b="1" dirty="0">
                <a:latin typeface="Avenir Book" panose="02000503020000020003" pitchFamily="2" charset="0"/>
              </a:rPr>
              <a:t>Sonar Scanner</a:t>
            </a:r>
            <a:endParaRPr kumimoji="1" lang="zh-CN" altLang="en-US" b="1" dirty="0">
              <a:latin typeface="Avenir Book" panose="02000503020000020003" pitchFamily="2" charset="0"/>
            </a:endParaRPr>
          </a:p>
        </p:txBody>
      </p:sp>
      <p:sp>
        <p:nvSpPr>
          <p:cNvPr id="13" name="矩形 12">
            <a:extLst>
              <a:ext uri="{FF2B5EF4-FFF2-40B4-BE49-F238E27FC236}">
                <a16:creationId xmlns:a16="http://schemas.microsoft.com/office/drawing/2014/main" id="{7503B45A-C4C9-4146-A5EB-A1C472CB9412}"/>
              </a:ext>
            </a:extLst>
          </p:cNvPr>
          <p:cNvSpPr/>
          <p:nvPr/>
        </p:nvSpPr>
        <p:spPr>
          <a:xfrm>
            <a:off x="6004193" y="1828350"/>
            <a:ext cx="5725810" cy="3447098"/>
          </a:xfrm>
          <a:prstGeom prst="rect">
            <a:avLst/>
          </a:prstGeom>
        </p:spPr>
        <p:txBody>
          <a:bodyPr wrap="square">
            <a:spAutoFit/>
          </a:bodyPr>
          <a:lstStyle/>
          <a:p>
            <a:r>
              <a:rPr lang="en-US" altLang="zh-CN" dirty="0">
                <a:latin typeface="Avenir Book" panose="02000503020000020003" pitchFamily="2" charset="0"/>
              </a:rPr>
              <a:t>S</a:t>
            </a:r>
            <a:r>
              <a:rPr lang="zh-CN" altLang="en-US" dirty="0">
                <a:latin typeface="Avenir Book" panose="02000503020000020003" pitchFamily="2" charset="0"/>
              </a:rPr>
              <a:t>noar</a:t>
            </a:r>
            <a:r>
              <a:rPr lang="en-US" altLang="zh-CN" dirty="0">
                <a:latin typeface="Avenir Book" panose="02000503020000020003" pitchFamily="2" charset="0"/>
              </a:rPr>
              <a:t>Q</a:t>
            </a:r>
            <a:r>
              <a:rPr lang="zh-CN" altLang="en-US" dirty="0">
                <a:latin typeface="Avenir Book" panose="02000503020000020003" pitchFamily="2" charset="0"/>
              </a:rPr>
              <a:t>ube is</a:t>
            </a:r>
            <a:r>
              <a:rPr lang="en-US" altLang="zh-CN" dirty="0">
                <a:latin typeface="Avenir Book" panose="02000503020000020003" pitchFamily="2" charset="0"/>
              </a:rPr>
              <a:t> an </a:t>
            </a:r>
            <a:r>
              <a:rPr lang="en-US" altLang="zh-CN" sz="2000" b="1" dirty="0">
                <a:latin typeface="Avenir Book" panose="02000503020000020003" pitchFamily="2" charset="0"/>
              </a:rPr>
              <a:t>on-promise</a:t>
            </a:r>
            <a:r>
              <a:rPr lang="zh-CN" altLang="en-US" sz="2000" b="1" dirty="0">
                <a:latin typeface="Avenir Book" panose="02000503020000020003" pitchFamily="2" charset="0"/>
              </a:rPr>
              <a:t> </a:t>
            </a:r>
            <a:r>
              <a:rPr lang="zh-CN" altLang="en-US" dirty="0">
                <a:latin typeface="Avenir Book" panose="02000503020000020003" pitchFamily="2" charset="0"/>
              </a:rPr>
              <a:t>static code analysis tool. </a:t>
            </a:r>
            <a:endParaRPr lang="en-US" altLang="zh-CN" dirty="0">
              <a:latin typeface="Avenir Book" panose="02000503020000020003" pitchFamily="2" charset="0"/>
            </a:endParaRPr>
          </a:p>
          <a:p>
            <a:r>
              <a:rPr lang="en-US" altLang="zh-CN" dirty="0">
                <a:latin typeface="Avenir Book" panose="02000503020000020003" pitchFamily="2" charset="0"/>
              </a:rPr>
              <a:t>The steps to use it are:</a:t>
            </a:r>
          </a:p>
          <a:p>
            <a:endParaRPr lang="en-US" altLang="zh-CN" sz="1600" dirty="0">
              <a:latin typeface="Avenir Book" panose="02000503020000020003" pitchFamily="2" charset="0"/>
            </a:endParaRPr>
          </a:p>
          <a:p>
            <a:r>
              <a:rPr lang="en-US" altLang="zh-CN" sz="1600" dirty="0">
                <a:latin typeface="Avenir Book" panose="02000503020000020003" pitchFamily="2" charset="0"/>
              </a:rPr>
              <a:t>Deploy SonarQube. Once the instance is up and running, Log in to http://localhost:9000 using System.</a:t>
            </a:r>
          </a:p>
          <a:p>
            <a:endParaRPr lang="en-US" altLang="zh-CN" sz="1600" dirty="0">
              <a:latin typeface="Avenir Book" panose="02000503020000020003" pitchFamily="2" charset="0"/>
            </a:endParaRPr>
          </a:p>
          <a:p>
            <a:r>
              <a:rPr lang="en-US" altLang="zh-CN" sz="1600" dirty="0">
                <a:latin typeface="Avenir Book" panose="02000503020000020003" pitchFamily="2" charset="0"/>
              </a:rPr>
              <a:t>Create a new project and read in the project directory via scanner. (Maven and Gradle </a:t>
            </a:r>
            <a:r>
              <a:rPr lang="en-US" altLang="zh-CN" b="1" dirty="0">
                <a:latin typeface="Avenir Book" panose="02000503020000020003" pitchFamily="2" charset="0"/>
              </a:rPr>
              <a:t>provide Sonar support</a:t>
            </a:r>
            <a:r>
              <a:rPr lang="en-US" altLang="zh-CN" sz="1600" dirty="0">
                <a:latin typeface="Avenir Book" panose="02000503020000020003" pitchFamily="2" charset="0"/>
              </a:rPr>
              <a:t>, so you can install plugins directly. If other project management tools</a:t>
            </a:r>
            <a:r>
              <a:rPr lang="zh-CN" altLang="en-US" sz="1600" dirty="0">
                <a:latin typeface="Avenir Book" panose="02000503020000020003" pitchFamily="2" charset="0"/>
              </a:rPr>
              <a:t> </a:t>
            </a:r>
            <a:r>
              <a:rPr lang="en-US" altLang="zh-CN" sz="1600" dirty="0">
                <a:latin typeface="Avenir Book" panose="02000503020000020003" pitchFamily="2" charset="0"/>
              </a:rPr>
              <a:t>are used, </a:t>
            </a:r>
            <a:r>
              <a:rPr lang="en-US" altLang="zh-CN" b="1" dirty="0" err="1">
                <a:latin typeface="Avenir Book" panose="02000503020000020003" pitchFamily="2" charset="0"/>
              </a:rPr>
              <a:t>SonarScanner</a:t>
            </a:r>
            <a:r>
              <a:rPr lang="en-US" altLang="zh-CN" sz="1600" dirty="0">
                <a:latin typeface="Avenir Book" panose="02000503020000020003" pitchFamily="2" charset="0"/>
              </a:rPr>
              <a:t> need to be download).</a:t>
            </a:r>
          </a:p>
          <a:p>
            <a:endParaRPr lang="en-US" altLang="zh-CN" sz="1600" dirty="0">
              <a:latin typeface="Avenir Book" panose="02000503020000020003" pitchFamily="2" charset="0"/>
            </a:endParaRPr>
          </a:p>
          <a:p>
            <a:r>
              <a:rPr lang="en-US" altLang="zh-CN" sz="1600" dirty="0">
                <a:latin typeface="Avenir Book" panose="02000503020000020003" pitchFamily="2" charset="0"/>
              </a:rPr>
              <a:t>After reading in the code, SonarQube will automatically perform code analysis and generate result reports.</a:t>
            </a:r>
          </a:p>
        </p:txBody>
      </p:sp>
    </p:spTree>
    <p:extLst>
      <p:ext uri="{BB962C8B-B14F-4D97-AF65-F5344CB8AC3E}">
        <p14:creationId xmlns:p14="http://schemas.microsoft.com/office/powerpoint/2010/main" val="27814498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4647" y="511715"/>
            <a:ext cx="6258151" cy="954107"/>
          </a:xfrm>
          <a:prstGeom prst="rect">
            <a:avLst/>
          </a:prstGeom>
          <a:noFill/>
        </p:spPr>
        <p:txBody>
          <a:bodyPr wrap="square" rtlCol="0">
            <a:spAutoFit/>
          </a:bodyPr>
          <a:lstStyle/>
          <a:p>
            <a:r>
              <a:rPr lang="en" altLang="zh-CN" sz="2800" dirty="0">
                <a:latin typeface="Futura Medium" panose="020B0602020204020303" pitchFamily="34" charset="-79"/>
                <a:cs typeface="Futura Medium" panose="020B0602020204020303" pitchFamily="34" charset="-79"/>
              </a:rPr>
              <a:t>Configuration</a:t>
            </a:r>
            <a:br>
              <a:rPr lang="en" altLang="zh-CN" sz="2800" dirty="0"/>
            </a:br>
            <a:endParaRPr lang="zh-CN" altLang="en-US" sz="2800" dirty="0">
              <a:solidFill>
                <a:schemeClr val="tx1">
                  <a:lumMod val="85000"/>
                  <a:lumOff val="15000"/>
                </a:schemeClr>
              </a:solidFill>
              <a:latin typeface="Futura Medium" panose="020B0602020204020303" pitchFamily="34" charset="-79"/>
              <a:cs typeface="Futura Medium" panose="020B0602020204020303" pitchFamily="34" charset="-79"/>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47" name="图片 46">
            <a:extLst>
              <a:ext uri="{FF2B5EF4-FFF2-40B4-BE49-F238E27FC236}">
                <a16:creationId xmlns:a16="http://schemas.microsoft.com/office/drawing/2014/main" id="{8F264954-EE4B-C148-AA23-A01B260E09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3765" y="514287"/>
            <a:ext cx="2387600" cy="850900"/>
          </a:xfrm>
          <a:prstGeom prst="rect">
            <a:avLst/>
          </a:prstGeom>
        </p:spPr>
      </p:pic>
      <p:sp>
        <p:nvSpPr>
          <p:cNvPr id="16" name="文本框 15">
            <a:extLst>
              <a:ext uri="{FF2B5EF4-FFF2-40B4-BE49-F238E27FC236}">
                <a16:creationId xmlns:a16="http://schemas.microsoft.com/office/drawing/2014/main" id="{95975F15-2CDB-1143-AC58-D84411F202EA}"/>
              </a:ext>
            </a:extLst>
          </p:cNvPr>
          <p:cNvSpPr txBox="1"/>
          <p:nvPr/>
        </p:nvSpPr>
        <p:spPr>
          <a:xfrm>
            <a:off x="7552851" y="4305162"/>
            <a:ext cx="2225040" cy="338554"/>
          </a:xfrm>
          <a:prstGeom prst="rect">
            <a:avLst/>
          </a:prstGeom>
          <a:noFill/>
        </p:spPr>
        <p:txBody>
          <a:bodyPr wrap="square" rtlCol="0">
            <a:sp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ctr"/>
            <a:r>
              <a:rPr lang="zh-CN" altLang="en-US" sz="1600" dirty="0">
                <a:effectLst/>
                <a:latin typeface="+mn-lt"/>
                <a:ea typeface="+mn-ea"/>
                <a:cs typeface="+mn-ea"/>
                <a:sym typeface="+mn-lt"/>
              </a:rPr>
              <a:t>输入你的标题</a:t>
            </a:r>
          </a:p>
        </p:txBody>
      </p:sp>
      <p:sp>
        <p:nvSpPr>
          <p:cNvPr id="15" name="文本框 14">
            <a:extLst>
              <a:ext uri="{FF2B5EF4-FFF2-40B4-BE49-F238E27FC236}">
                <a16:creationId xmlns:a16="http://schemas.microsoft.com/office/drawing/2014/main" id="{47E39F39-2658-0B42-A950-22DB2DBE63D1}"/>
              </a:ext>
            </a:extLst>
          </p:cNvPr>
          <p:cNvSpPr txBox="1"/>
          <p:nvPr/>
        </p:nvSpPr>
        <p:spPr>
          <a:xfrm flipH="1">
            <a:off x="5226948" y="1924022"/>
            <a:ext cx="609600" cy="369332"/>
          </a:xfrm>
          <a:prstGeom prst="rect">
            <a:avLst/>
          </a:prstGeom>
          <a:noFill/>
        </p:spPr>
        <p:txBody>
          <a:bodyPr wrap="square" rtlCol="0">
            <a:spAutoFit/>
          </a:bodyPr>
          <a:lstStyle/>
          <a:p>
            <a:r>
              <a:rPr kumimoji="1" lang="en-US" altLang="zh-CN" dirty="0"/>
              <a:t>:</a:t>
            </a:r>
            <a:endParaRPr kumimoji="1" lang="zh-CN" altLang="en-US" dirty="0"/>
          </a:p>
        </p:txBody>
      </p:sp>
      <p:pic>
        <p:nvPicPr>
          <p:cNvPr id="3" name="图片 2">
            <a:extLst>
              <a:ext uri="{FF2B5EF4-FFF2-40B4-BE49-F238E27FC236}">
                <a16:creationId xmlns:a16="http://schemas.microsoft.com/office/drawing/2014/main" id="{0FC05DC3-58A8-1D49-859D-D3CE4F0E49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8506" y="1465320"/>
            <a:ext cx="4023242" cy="3009119"/>
          </a:xfrm>
          <a:prstGeom prst="rect">
            <a:avLst/>
          </a:prstGeom>
        </p:spPr>
      </p:pic>
      <p:sp>
        <p:nvSpPr>
          <p:cNvPr id="7" name="文本框 6">
            <a:extLst>
              <a:ext uri="{FF2B5EF4-FFF2-40B4-BE49-F238E27FC236}">
                <a16:creationId xmlns:a16="http://schemas.microsoft.com/office/drawing/2014/main" id="{D37C37A7-AF64-1E43-A91B-E8953BFF066E}"/>
              </a:ext>
            </a:extLst>
          </p:cNvPr>
          <p:cNvSpPr txBox="1"/>
          <p:nvPr/>
        </p:nvSpPr>
        <p:spPr>
          <a:xfrm>
            <a:off x="2334892" y="4808433"/>
            <a:ext cx="2892056" cy="382772"/>
          </a:xfrm>
          <a:prstGeom prst="rect">
            <a:avLst/>
          </a:prstGeom>
          <a:noFill/>
        </p:spPr>
        <p:txBody>
          <a:bodyPr wrap="square" rtlCol="0">
            <a:spAutoFit/>
          </a:bodyPr>
          <a:lstStyle/>
          <a:p>
            <a:r>
              <a:rPr kumimoji="1" lang="en" altLang="zh-CN" b="1" dirty="0">
                <a:latin typeface="Avenir Book" panose="02000503020000020003" pitchFamily="2" charset="0"/>
              </a:rPr>
              <a:t>Configuring JDK11</a:t>
            </a:r>
            <a:endParaRPr kumimoji="1" lang="zh-CN" altLang="en-US" b="1" dirty="0">
              <a:latin typeface="Avenir Book" panose="02000503020000020003" pitchFamily="2" charset="0"/>
            </a:endParaRPr>
          </a:p>
        </p:txBody>
      </p:sp>
      <p:sp>
        <p:nvSpPr>
          <p:cNvPr id="8" name="文本框 7">
            <a:extLst>
              <a:ext uri="{FF2B5EF4-FFF2-40B4-BE49-F238E27FC236}">
                <a16:creationId xmlns:a16="http://schemas.microsoft.com/office/drawing/2014/main" id="{9D83A02E-F3E8-5340-94E4-FA732199D355}"/>
              </a:ext>
            </a:extLst>
          </p:cNvPr>
          <p:cNvSpPr txBox="1"/>
          <p:nvPr/>
        </p:nvSpPr>
        <p:spPr>
          <a:xfrm>
            <a:off x="780471" y="5357450"/>
            <a:ext cx="5479311" cy="1077218"/>
          </a:xfrm>
          <a:prstGeom prst="rect">
            <a:avLst/>
          </a:prstGeom>
          <a:noFill/>
        </p:spPr>
        <p:txBody>
          <a:bodyPr wrap="square" rtlCol="0">
            <a:spAutoFit/>
          </a:bodyPr>
          <a:lstStyle/>
          <a:p>
            <a:pPr algn="ctr"/>
            <a:r>
              <a:rPr kumimoji="1" lang="en" altLang="zh-CN" sz="1600" dirty="0">
                <a:latin typeface="Avenir Book" panose="02000503020000020003" pitchFamily="2" charset="0"/>
              </a:rPr>
              <a:t>SonarQube requires JDK11 environment to run. Note that </a:t>
            </a:r>
            <a:r>
              <a:rPr kumimoji="1" lang="en" altLang="zh-CN" sz="1600" dirty="0" err="1">
                <a:latin typeface="Avenir Book" panose="02000503020000020003" pitchFamily="2" charset="0"/>
              </a:rPr>
              <a:t>sonarqube</a:t>
            </a:r>
            <a:r>
              <a:rPr kumimoji="1" lang="en" altLang="zh-CN" sz="1600" dirty="0">
                <a:latin typeface="Avenir Book" panose="02000503020000020003" pitchFamily="2" charset="0"/>
              </a:rPr>
              <a:t> can only support JDK11, no other version is supported. If the current environment variable version is not 11, then you need to change the JDK version</a:t>
            </a:r>
            <a:endParaRPr kumimoji="1" lang="zh-CN" altLang="en-US" sz="1600" dirty="0">
              <a:latin typeface="Avenir Book" panose="02000503020000020003" pitchFamily="2" charset="0"/>
            </a:endParaRPr>
          </a:p>
        </p:txBody>
      </p:sp>
      <p:pic>
        <p:nvPicPr>
          <p:cNvPr id="12" name="图片 11">
            <a:extLst>
              <a:ext uri="{FF2B5EF4-FFF2-40B4-BE49-F238E27FC236}">
                <a16:creationId xmlns:a16="http://schemas.microsoft.com/office/drawing/2014/main" id="{C9C88BD9-E4EB-BA40-84E5-E2733FF25E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60253" y="1486114"/>
            <a:ext cx="4901111" cy="1106961"/>
          </a:xfrm>
          <a:prstGeom prst="rect">
            <a:avLst/>
          </a:prstGeom>
        </p:spPr>
      </p:pic>
      <p:pic>
        <p:nvPicPr>
          <p:cNvPr id="14" name="图片 13">
            <a:extLst>
              <a:ext uri="{FF2B5EF4-FFF2-40B4-BE49-F238E27FC236}">
                <a16:creationId xmlns:a16="http://schemas.microsoft.com/office/drawing/2014/main" id="{636E2325-EDD1-6E40-867A-D6D4530D44B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44382" y="2714002"/>
            <a:ext cx="3332852" cy="2478981"/>
          </a:xfrm>
          <a:prstGeom prst="rect">
            <a:avLst/>
          </a:prstGeom>
        </p:spPr>
      </p:pic>
      <p:sp>
        <p:nvSpPr>
          <p:cNvPr id="21" name="文本框 20">
            <a:extLst>
              <a:ext uri="{FF2B5EF4-FFF2-40B4-BE49-F238E27FC236}">
                <a16:creationId xmlns:a16="http://schemas.microsoft.com/office/drawing/2014/main" id="{B6767809-3A38-1A44-A9F6-4F4A959D9EC7}"/>
              </a:ext>
            </a:extLst>
          </p:cNvPr>
          <p:cNvSpPr txBox="1"/>
          <p:nvPr/>
        </p:nvSpPr>
        <p:spPr>
          <a:xfrm>
            <a:off x="8331863" y="5357450"/>
            <a:ext cx="2892056" cy="382772"/>
          </a:xfrm>
          <a:prstGeom prst="rect">
            <a:avLst/>
          </a:prstGeom>
          <a:noFill/>
        </p:spPr>
        <p:txBody>
          <a:bodyPr wrap="square" rtlCol="0">
            <a:spAutoFit/>
          </a:bodyPr>
          <a:lstStyle/>
          <a:p>
            <a:r>
              <a:rPr kumimoji="1" lang="en" altLang="zh-CN" b="1" dirty="0">
                <a:latin typeface="Avenir Book" panose="02000503020000020003" pitchFamily="2" charset="0"/>
              </a:rPr>
              <a:t>Run Instance</a:t>
            </a:r>
            <a:endParaRPr kumimoji="1" lang="zh-CN" altLang="en-US" b="1" dirty="0">
              <a:latin typeface="Avenir Book" panose="02000503020000020003" pitchFamily="2" charset="0"/>
            </a:endParaRPr>
          </a:p>
        </p:txBody>
      </p:sp>
      <p:sp>
        <p:nvSpPr>
          <p:cNvPr id="22" name="文本框 21">
            <a:extLst>
              <a:ext uri="{FF2B5EF4-FFF2-40B4-BE49-F238E27FC236}">
                <a16:creationId xmlns:a16="http://schemas.microsoft.com/office/drawing/2014/main" id="{C5C4056D-CEE0-504A-B954-47378B14889A}"/>
              </a:ext>
            </a:extLst>
          </p:cNvPr>
          <p:cNvSpPr txBox="1"/>
          <p:nvPr/>
        </p:nvSpPr>
        <p:spPr>
          <a:xfrm>
            <a:off x="7056828" y="5704349"/>
            <a:ext cx="4107959" cy="584775"/>
          </a:xfrm>
          <a:prstGeom prst="rect">
            <a:avLst/>
          </a:prstGeom>
          <a:noFill/>
        </p:spPr>
        <p:txBody>
          <a:bodyPr wrap="square" rtlCol="0">
            <a:spAutoFit/>
          </a:bodyPr>
          <a:lstStyle/>
          <a:p>
            <a:pPr algn="ctr"/>
            <a:r>
              <a:rPr kumimoji="1" lang="en" altLang="zh-CN" sz="1600" dirty="0">
                <a:latin typeface="Avenir Book" panose="02000503020000020003" pitchFamily="2" charset="0"/>
              </a:rPr>
              <a:t>Execute the above command from the console to start the local instance</a:t>
            </a:r>
            <a:endParaRPr kumimoji="1" lang="zh-CN" altLang="en-US" sz="1600" dirty="0">
              <a:latin typeface="Avenir Book" panose="02000503020000020003" pitchFamily="2" charset="0"/>
            </a:endParaRPr>
          </a:p>
        </p:txBody>
      </p:sp>
    </p:spTree>
    <p:extLst>
      <p:ext uri="{BB962C8B-B14F-4D97-AF65-F5344CB8AC3E}">
        <p14:creationId xmlns:p14="http://schemas.microsoft.com/office/powerpoint/2010/main" val="31662987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988709" y="5737122"/>
            <a:ext cx="3957485" cy="825909"/>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245804" y="294968"/>
            <a:ext cx="3957485" cy="825909"/>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圆角矩形 5"/>
          <p:cNvSpPr/>
          <p:nvPr/>
        </p:nvSpPr>
        <p:spPr>
          <a:xfrm>
            <a:off x="403122" y="449825"/>
            <a:ext cx="11385755" cy="5958349"/>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p:cNvSpPr txBox="1"/>
          <p:nvPr/>
        </p:nvSpPr>
        <p:spPr>
          <a:xfrm>
            <a:off x="1908281" y="1533116"/>
            <a:ext cx="3262030" cy="830997"/>
          </a:xfrm>
          <a:prstGeom prst="rect">
            <a:avLst/>
          </a:prstGeom>
          <a:noFill/>
        </p:spPr>
        <p:txBody>
          <a:bodyPr wrap="square" rtlCol="0">
            <a:spAutoFit/>
          </a:bodyPr>
          <a:lstStyle/>
          <a:p>
            <a:r>
              <a:rPr lang="en-US" altLang="zh-CN" sz="4800" dirty="0">
                <a:solidFill>
                  <a:srgbClr val="1C4885"/>
                </a:solidFill>
                <a:cs typeface="+mn-ea"/>
                <a:sym typeface="+mn-lt"/>
              </a:rPr>
              <a:t>CONTENT</a:t>
            </a:r>
            <a:endParaRPr lang="zh-CN" altLang="en-US" sz="4800" dirty="0">
              <a:solidFill>
                <a:srgbClr val="1C4885"/>
              </a:solidFill>
              <a:cs typeface="+mn-ea"/>
              <a:sym typeface="+mn-lt"/>
            </a:endParaRPr>
          </a:p>
        </p:txBody>
      </p:sp>
      <p:sp>
        <p:nvSpPr>
          <p:cNvPr id="9" name="椭圆 8"/>
          <p:cNvSpPr/>
          <p:nvPr/>
        </p:nvSpPr>
        <p:spPr>
          <a:xfrm>
            <a:off x="1908281" y="2691340"/>
            <a:ext cx="643774" cy="643774"/>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cs typeface="+mn-ea"/>
                <a:sym typeface="+mn-lt"/>
              </a:rPr>
              <a:t>01</a:t>
            </a:r>
            <a:endParaRPr lang="zh-CN" altLang="en-US" sz="1200" b="1" dirty="0">
              <a:solidFill>
                <a:schemeClr val="bg1"/>
              </a:solidFill>
              <a:cs typeface="+mn-ea"/>
              <a:sym typeface="+mn-lt"/>
            </a:endParaRPr>
          </a:p>
        </p:txBody>
      </p:sp>
      <p:sp>
        <p:nvSpPr>
          <p:cNvPr id="10" name="文本框 9"/>
          <p:cNvSpPr txBox="1"/>
          <p:nvPr/>
        </p:nvSpPr>
        <p:spPr>
          <a:xfrm>
            <a:off x="2672777" y="2684003"/>
            <a:ext cx="3701845" cy="461665"/>
          </a:xfrm>
          <a:prstGeom prst="rect">
            <a:avLst/>
          </a:prstGeom>
          <a:noFill/>
        </p:spPr>
        <p:txBody>
          <a:bodyPr wrap="square" rtlCol="0">
            <a:spAutoFit/>
          </a:bodyPr>
          <a:lstStyle/>
          <a:p>
            <a:r>
              <a:rPr lang="en-US" altLang="zh-CN" sz="2400" dirty="0">
                <a:solidFill>
                  <a:srgbClr val="1C4885"/>
                </a:solidFill>
                <a:cs typeface="+mn-ea"/>
                <a:sym typeface="+mn-lt"/>
              </a:rPr>
              <a:t>BACKGROUND</a:t>
            </a:r>
            <a:endParaRPr lang="zh-CN" altLang="en-US" sz="2400" dirty="0">
              <a:solidFill>
                <a:srgbClr val="1C4885"/>
              </a:solidFill>
              <a:cs typeface="+mn-ea"/>
              <a:sym typeface="+mn-lt"/>
            </a:endParaRPr>
          </a:p>
        </p:txBody>
      </p:sp>
      <p:sp>
        <p:nvSpPr>
          <p:cNvPr id="11" name="文本框 10"/>
          <p:cNvSpPr txBox="1"/>
          <p:nvPr/>
        </p:nvSpPr>
        <p:spPr>
          <a:xfrm>
            <a:off x="2746518" y="3117282"/>
            <a:ext cx="3628104" cy="307777"/>
          </a:xfrm>
          <a:prstGeom prst="rect">
            <a:avLst/>
          </a:prstGeom>
          <a:noFill/>
        </p:spPr>
        <p:txBody>
          <a:bodyPr wrap="square" rtlCol="0">
            <a:spAutoFit/>
          </a:bodyPr>
          <a:lstStyle/>
          <a:p>
            <a:r>
              <a:rPr lang="en-US" altLang="zh-CN" sz="1400" b="1" dirty="0">
                <a:solidFill>
                  <a:schemeClr val="tx1">
                    <a:lumMod val="85000"/>
                    <a:lumOff val="15000"/>
                  </a:schemeClr>
                </a:solidFill>
                <a:latin typeface="Avenir Book" panose="02000503020000020003" pitchFamily="2" charset="0"/>
                <a:cs typeface="Farah" pitchFamily="2" charset="-78"/>
                <a:sym typeface="+mn-lt"/>
              </a:rPr>
              <a:t>Where</a:t>
            </a:r>
            <a:r>
              <a:rPr lang="zh-CN" altLang="en-US" sz="1400" dirty="0">
                <a:solidFill>
                  <a:schemeClr val="tx1">
                    <a:lumMod val="85000"/>
                    <a:lumOff val="15000"/>
                  </a:schemeClr>
                </a:solidFill>
                <a:latin typeface="Avenir Book" panose="02000503020000020003" pitchFamily="2" charset="0"/>
                <a:cs typeface="Farah" pitchFamily="2" charset="-78"/>
                <a:sym typeface="+mn-lt"/>
              </a:rPr>
              <a:t> </a:t>
            </a:r>
            <a:r>
              <a:rPr lang="en-US" altLang="zh-CN" sz="1400" dirty="0">
                <a:solidFill>
                  <a:schemeClr val="tx1">
                    <a:lumMod val="85000"/>
                    <a:lumOff val="15000"/>
                  </a:schemeClr>
                </a:solidFill>
                <a:latin typeface="Avenir Book" panose="02000503020000020003" pitchFamily="2" charset="0"/>
                <a:cs typeface="Farah" pitchFamily="2" charset="-78"/>
                <a:sym typeface="+mn-lt"/>
              </a:rPr>
              <a:t>and</a:t>
            </a:r>
            <a:r>
              <a:rPr lang="zh-CN" altLang="en-US" sz="1400" dirty="0">
                <a:solidFill>
                  <a:schemeClr val="tx1">
                    <a:lumMod val="85000"/>
                    <a:lumOff val="15000"/>
                  </a:schemeClr>
                </a:solidFill>
                <a:latin typeface="Avenir Book" panose="02000503020000020003" pitchFamily="2" charset="0"/>
                <a:cs typeface="Farah" pitchFamily="2" charset="-78"/>
                <a:sym typeface="+mn-lt"/>
              </a:rPr>
              <a:t> </a:t>
            </a:r>
            <a:r>
              <a:rPr lang="en-US" altLang="zh-CN" sz="1400" b="1" dirty="0">
                <a:solidFill>
                  <a:schemeClr val="tx1">
                    <a:lumMod val="85000"/>
                    <a:lumOff val="15000"/>
                  </a:schemeClr>
                </a:solidFill>
                <a:latin typeface="Avenir Book" panose="02000503020000020003" pitchFamily="2" charset="0"/>
                <a:cs typeface="Farah" pitchFamily="2" charset="-78"/>
                <a:sym typeface="+mn-lt"/>
              </a:rPr>
              <a:t>how</a:t>
            </a:r>
            <a:r>
              <a:rPr lang="zh-CN" altLang="en-US" sz="1400" dirty="0">
                <a:solidFill>
                  <a:schemeClr val="tx1">
                    <a:lumMod val="85000"/>
                    <a:lumOff val="15000"/>
                  </a:schemeClr>
                </a:solidFill>
                <a:latin typeface="Avenir Book" panose="02000503020000020003" pitchFamily="2" charset="0"/>
                <a:cs typeface="Farah" pitchFamily="2" charset="-78"/>
                <a:sym typeface="+mn-lt"/>
              </a:rPr>
              <a:t> </a:t>
            </a:r>
            <a:r>
              <a:rPr lang="en-US" altLang="zh-CN" sz="1400" dirty="0">
                <a:solidFill>
                  <a:schemeClr val="tx1">
                    <a:lumMod val="85000"/>
                    <a:lumOff val="15000"/>
                  </a:schemeClr>
                </a:solidFill>
                <a:latin typeface="Avenir Book" panose="02000503020000020003" pitchFamily="2" charset="0"/>
                <a:cs typeface="Farah" pitchFamily="2" charset="-78"/>
                <a:sym typeface="+mn-lt"/>
              </a:rPr>
              <a:t>does</a:t>
            </a:r>
            <a:r>
              <a:rPr lang="zh-CN" altLang="en-US" sz="1400" dirty="0">
                <a:solidFill>
                  <a:schemeClr val="tx1">
                    <a:lumMod val="85000"/>
                    <a:lumOff val="15000"/>
                  </a:schemeClr>
                </a:solidFill>
                <a:latin typeface="Avenir Book" panose="02000503020000020003" pitchFamily="2" charset="0"/>
                <a:cs typeface="Farah" pitchFamily="2" charset="-78"/>
                <a:sym typeface="+mn-lt"/>
              </a:rPr>
              <a:t> </a:t>
            </a:r>
            <a:r>
              <a:rPr lang="en-US" altLang="zh-CN" sz="1400" dirty="0">
                <a:solidFill>
                  <a:schemeClr val="tx1">
                    <a:lumMod val="85000"/>
                    <a:lumOff val="15000"/>
                  </a:schemeClr>
                </a:solidFill>
                <a:latin typeface="Avenir Book" panose="02000503020000020003" pitchFamily="2" charset="0"/>
                <a:cs typeface="Farah" pitchFamily="2" charset="-78"/>
                <a:sym typeface="+mn-lt"/>
              </a:rPr>
              <a:t>SonarQube</a:t>
            </a:r>
            <a:r>
              <a:rPr lang="zh-CN" altLang="en-US" sz="1400" dirty="0">
                <a:solidFill>
                  <a:schemeClr val="tx1">
                    <a:lumMod val="85000"/>
                    <a:lumOff val="15000"/>
                  </a:schemeClr>
                </a:solidFill>
                <a:latin typeface="Avenir Book" panose="02000503020000020003" pitchFamily="2" charset="0"/>
                <a:cs typeface="Farah" pitchFamily="2" charset="-78"/>
                <a:sym typeface="+mn-lt"/>
              </a:rPr>
              <a:t> </a:t>
            </a:r>
            <a:r>
              <a:rPr lang="en-US" altLang="zh-CN" sz="1400" dirty="0">
                <a:solidFill>
                  <a:schemeClr val="tx1">
                    <a:lumMod val="85000"/>
                    <a:lumOff val="15000"/>
                  </a:schemeClr>
                </a:solidFill>
                <a:latin typeface="Avenir Book" panose="02000503020000020003" pitchFamily="2" charset="0"/>
                <a:cs typeface="Farah" pitchFamily="2" charset="-78"/>
                <a:sym typeface="+mn-lt"/>
              </a:rPr>
              <a:t>come</a:t>
            </a:r>
            <a:r>
              <a:rPr lang="zh-CN" altLang="en-US" sz="1400" dirty="0">
                <a:solidFill>
                  <a:schemeClr val="tx1">
                    <a:lumMod val="85000"/>
                    <a:lumOff val="15000"/>
                  </a:schemeClr>
                </a:solidFill>
                <a:latin typeface="Avenir Book" panose="02000503020000020003" pitchFamily="2" charset="0"/>
                <a:cs typeface="Farah" pitchFamily="2" charset="-78"/>
                <a:sym typeface="+mn-lt"/>
              </a:rPr>
              <a:t> </a:t>
            </a:r>
            <a:r>
              <a:rPr lang="en-US" altLang="zh-CN" sz="1400" dirty="0">
                <a:solidFill>
                  <a:schemeClr val="tx1">
                    <a:lumMod val="85000"/>
                    <a:lumOff val="15000"/>
                  </a:schemeClr>
                </a:solidFill>
                <a:latin typeface="Avenir Book" panose="02000503020000020003" pitchFamily="2" charset="0"/>
                <a:cs typeface="Farah" pitchFamily="2" charset="-78"/>
                <a:sym typeface="+mn-lt"/>
              </a:rPr>
              <a:t>from</a:t>
            </a:r>
            <a:r>
              <a:rPr lang="zh-CN" altLang="en-US" sz="1400" dirty="0">
                <a:solidFill>
                  <a:schemeClr val="tx1">
                    <a:lumMod val="85000"/>
                    <a:lumOff val="15000"/>
                  </a:schemeClr>
                </a:solidFill>
                <a:latin typeface="Avenir Book" panose="02000503020000020003" pitchFamily="2" charset="0"/>
                <a:cs typeface="Farah" pitchFamily="2" charset="-78"/>
                <a:sym typeface="+mn-lt"/>
              </a:rPr>
              <a:t>？</a:t>
            </a:r>
          </a:p>
        </p:txBody>
      </p:sp>
      <p:sp>
        <p:nvSpPr>
          <p:cNvPr id="12" name="椭圆 11"/>
          <p:cNvSpPr/>
          <p:nvPr/>
        </p:nvSpPr>
        <p:spPr>
          <a:xfrm>
            <a:off x="6495344" y="2691340"/>
            <a:ext cx="643774" cy="643774"/>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cs typeface="+mn-ea"/>
                <a:sym typeface="+mn-lt"/>
              </a:rPr>
              <a:t>02</a:t>
            </a:r>
            <a:endParaRPr lang="zh-CN" altLang="en-US" sz="1200" b="1" dirty="0">
              <a:solidFill>
                <a:schemeClr val="bg1"/>
              </a:solidFill>
              <a:cs typeface="+mn-ea"/>
              <a:sym typeface="+mn-lt"/>
            </a:endParaRPr>
          </a:p>
        </p:txBody>
      </p:sp>
      <p:sp>
        <p:nvSpPr>
          <p:cNvPr id="13" name="文本框 12"/>
          <p:cNvSpPr txBox="1"/>
          <p:nvPr/>
        </p:nvSpPr>
        <p:spPr>
          <a:xfrm>
            <a:off x="7259840" y="2684003"/>
            <a:ext cx="3701845" cy="461665"/>
          </a:xfrm>
          <a:prstGeom prst="rect">
            <a:avLst/>
          </a:prstGeom>
          <a:noFill/>
        </p:spPr>
        <p:txBody>
          <a:bodyPr wrap="square" rtlCol="0">
            <a:spAutoFit/>
          </a:bodyPr>
          <a:lstStyle/>
          <a:p>
            <a:r>
              <a:rPr lang="en-US" altLang="zh-CN" sz="2400" dirty="0">
                <a:solidFill>
                  <a:srgbClr val="1C4885"/>
                </a:solidFill>
                <a:cs typeface="+mn-ea"/>
                <a:sym typeface="+mn-lt"/>
              </a:rPr>
              <a:t>OBJECTIVE</a:t>
            </a:r>
            <a:endParaRPr lang="zh-CN" altLang="en-US" sz="2400" dirty="0">
              <a:solidFill>
                <a:srgbClr val="1C4885"/>
              </a:solidFill>
              <a:cs typeface="+mn-ea"/>
              <a:sym typeface="+mn-lt"/>
            </a:endParaRPr>
          </a:p>
        </p:txBody>
      </p:sp>
      <p:sp>
        <p:nvSpPr>
          <p:cNvPr id="14" name="文本框 13"/>
          <p:cNvSpPr txBox="1"/>
          <p:nvPr/>
        </p:nvSpPr>
        <p:spPr>
          <a:xfrm>
            <a:off x="7333581" y="3117282"/>
            <a:ext cx="3223801" cy="307777"/>
          </a:xfrm>
          <a:prstGeom prst="rect">
            <a:avLst/>
          </a:prstGeom>
          <a:noFill/>
        </p:spPr>
        <p:txBody>
          <a:bodyPr wrap="square" rtlCol="0">
            <a:spAutoFit/>
          </a:bodyPr>
          <a:lstStyle/>
          <a:p>
            <a:r>
              <a:rPr lang="en-US" altLang="zh-CN" sz="1400" b="1" dirty="0">
                <a:solidFill>
                  <a:schemeClr val="tx1">
                    <a:lumMod val="85000"/>
                    <a:lumOff val="15000"/>
                  </a:schemeClr>
                </a:solidFill>
                <a:latin typeface="Avenir Book" panose="02000503020000020003" pitchFamily="2" charset="0"/>
                <a:cs typeface="Farah" pitchFamily="2" charset="-78"/>
                <a:sym typeface="+mn-lt"/>
              </a:rPr>
              <a:t>What</a:t>
            </a:r>
            <a:r>
              <a:rPr lang="zh-CN" altLang="en-US" sz="1400" dirty="0">
                <a:solidFill>
                  <a:schemeClr val="tx1">
                    <a:lumMod val="85000"/>
                    <a:lumOff val="15000"/>
                  </a:schemeClr>
                </a:solidFill>
                <a:latin typeface="Avenir Book" panose="02000503020000020003" pitchFamily="2" charset="0"/>
                <a:cs typeface="Farah" pitchFamily="2" charset="-78"/>
                <a:sym typeface="+mn-lt"/>
              </a:rPr>
              <a:t> </a:t>
            </a:r>
            <a:r>
              <a:rPr lang="en-US" altLang="zh-CN" sz="1400" dirty="0">
                <a:solidFill>
                  <a:schemeClr val="tx1">
                    <a:lumMod val="85000"/>
                    <a:lumOff val="15000"/>
                  </a:schemeClr>
                </a:solidFill>
                <a:latin typeface="Avenir Book" panose="02000503020000020003" pitchFamily="2" charset="0"/>
                <a:cs typeface="Farah" pitchFamily="2" charset="-78"/>
                <a:sym typeface="+mn-lt"/>
              </a:rPr>
              <a:t>was</a:t>
            </a:r>
            <a:r>
              <a:rPr lang="zh-CN" altLang="en-US" sz="1400" dirty="0">
                <a:solidFill>
                  <a:schemeClr val="tx1">
                    <a:lumMod val="85000"/>
                    <a:lumOff val="15000"/>
                  </a:schemeClr>
                </a:solidFill>
                <a:latin typeface="Avenir Book" panose="02000503020000020003" pitchFamily="2" charset="0"/>
                <a:cs typeface="Farah" pitchFamily="2" charset="-78"/>
                <a:sym typeface="+mn-lt"/>
              </a:rPr>
              <a:t> </a:t>
            </a:r>
            <a:r>
              <a:rPr lang="en-US" altLang="zh-CN" sz="1400" dirty="0">
                <a:solidFill>
                  <a:schemeClr val="tx1">
                    <a:lumMod val="85000"/>
                    <a:lumOff val="15000"/>
                  </a:schemeClr>
                </a:solidFill>
                <a:latin typeface="Avenir Book" panose="02000503020000020003" pitchFamily="2" charset="0"/>
                <a:cs typeface="Farah" pitchFamily="2" charset="-78"/>
                <a:sym typeface="+mn-lt"/>
              </a:rPr>
              <a:t>SonarQube designed for?</a:t>
            </a:r>
            <a:r>
              <a:rPr lang="zh-CN" altLang="en-US" sz="1400" dirty="0">
                <a:solidFill>
                  <a:schemeClr val="tx1">
                    <a:lumMod val="85000"/>
                    <a:lumOff val="15000"/>
                  </a:schemeClr>
                </a:solidFill>
                <a:latin typeface="Avenir Book" panose="02000503020000020003" pitchFamily="2" charset="0"/>
                <a:cs typeface="Farah" pitchFamily="2" charset="-78"/>
                <a:sym typeface="+mn-lt"/>
              </a:rPr>
              <a:t> </a:t>
            </a:r>
          </a:p>
        </p:txBody>
      </p:sp>
      <p:sp>
        <p:nvSpPr>
          <p:cNvPr id="15" name="椭圆 14"/>
          <p:cNvSpPr/>
          <p:nvPr/>
        </p:nvSpPr>
        <p:spPr>
          <a:xfrm>
            <a:off x="1908281" y="3934078"/>
            <a:ext cx="643774" cy="643774"/>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cs typeface="+mn-ea"/>
                <a:sym typeface="+mn-lt"/>
              </a:rPr>
              <a:t>03</a:t>
            </a:r>
            <a:endParaRPr lang="zh-CN" altLang="en-US" sz="1200" b="1" dirty="0">
              <a:solidFill>
                <a:schemeClr val="bg1"/>
              </a:solidFill>
              <a:cs typeface="+mn-ea"/>
              <a:sym typeface="+mn-lt"/>
            </a:endParaRPr>
          </a:p>
        </p:txBody>
      </p:sp>
      <p:sp>
        <p:nvSpPr>
          <p:cNvPr id="16" name="文本框 15"/>
          <p:cNvSpPr txBox="1"/>
          <p:nvPr/>
        </p:nvSpPr>
        <p:spPr>
          <a:xfrm>
            <a:off x="2672777" y="3926741"/>
            <a:ext cx="3701845" cy="461665"/>
          </a:xfrm>
          <a:prstGeom prst="rect">
            <a:avLst/>
          </a:prstGeom>
          <a:noFill/>
        </p:spPr>
        <p:txBody>
          <a:bodyPr wrap="square" rtlCol="0">
            <a:spAutoFit/>
          </a:bodyPr>
          <a:lstStyle/>
          <a:p>
            <a:r>
              <a:rPr lang="en-US" altLang="zh-CN" sz="2400" dirty="0">
                <a:solidFill>
                  <a:srgbClr val="1C4885"/>
                </a:solidFill>
                <a:cs typeface="+mn-ea"/>
                <a:sym typeface="+mn-lt"/>
              </a:rPr>
              <a:t>FEATURES</a:t>
            </a:r>
            <a:endParaRPr lang="zh-CN" altLang="en-US" sz="2400" dirty="0">
              <a:solidFill>
                <a:srgbClr val="1C4885"/>
              </a:solidFill>
              <a:cs typeface="+mn-ea"/>
              <a:sym typeface="+mn-lt"/>
            </a:endParaRPr>
          </a:p>
        </p:txBody>
      </p:sp>
      <p:sp>
        <p:nvSpPr>
          <p:cNvPr id="17" name="文本框 16"/>
          <p:cNvSpPr txBox="1"/>
          <p:nvPr/>
        </p:nvSpPr>
        <p:spPr>
          <a:xfrm>
            <a:off x="2746518" y="4360020"/>
            <a:ext cx="3349480" cy="307777"/>
          </a:xfrm>
          <a:prstGeom prst="rect">
            <a:avLst/>
          </a:prstGeom>
          <a:noFill/>
        </p:spPr>
        <p:txBody>
          <a:bodyPr wrap="square" rtlCol="0">
            <a:spAutoFit/>
          </a:bodyPr>
          <a:lstStyle/>
          <a:p>
            <a:r>
              <a:rPr lang="en-US" altLang="zh-CN" sz="1400" b="1" dirty="0">
                <a:solidFill>
                  <a:schemeClr val="tx1">
                    <a:lumMod val="85000"/>
                    <a:lumOff val="15000"/>
                  </a:schemeClr>
                </a:solidFill>
                <a:latin typeface="Avenir Book" panose="02000503020000020003" pitchFamily="2" charset="0"/>
                <a:cs typeface="Farah" pitchFamily="2" charset="-78"/>
                <a:sym typeface="+mn-lt"/>
              </a:rPr>
              <a:t>What</a:t>
            </a:r>
            <a:r>
              <a:rPr lang="zh-CN" altLang="en-US" sz="1400" dirty="0">
                <a:solidFill>
                  <a:schemeClr val="tx1">
                    <a:lumMod val="85000"/>
                    <a:lumOff val="15000"/>
                  </a:schemeClr>
                </a:solidFill>
                <a:latin typeface="Avenir Book" panose="02000503020000020003" pitchFamily="2" charset="0"/>
                <a:cs typeface="Farah" pitchFamily="2" charset="-78"/>
                <a:sym typeface="+mn-lt"/>
              </a:rPr>
              <a:t> </a:t>
            </a:r>
            <a:r>
              <a:rPr lang="en-US" altLang="zh-CN" sz="1400" dirty="0">
                <a:solidFill>
                  <a:schemeClr val="tx1">
                    <a:lumMod val="85000"/>
                    <a:lumOff val="15000"/>
                  </a:schemeClr>
                </a:solidFill>
                <a:latin typeface="Avenir Book" panose="02000503020000020003" pitchFamily="2" charset="0"/>
                <a:cs typeface="Farah" pitchFamily="2" charset="-78"/>
                <a:sym typeface="+mn-lt"/>
              </a:rPr>
              <a:t>are the features of</a:t>
            </a:r>
            <a:r>
              <a:rPr lang="zh-CN" altLang="en-US" sz="1400" dirty="0">
                <a:solidFill>
                  <a:schemeClr val="tx1">
                    <a:lumMod val="85000"/>
                    <a:lumOff val="15000"/>
                  </a:schemeClr>
                </a:solidFill>
                <a:latin typeface="Avenir Book" panose="02000503020000020003" pitchFamily="2" charset="0"/>
                <a:cs typeface="Farah" pitchFamily="2" charset="-78"/>
                <a:sym typeface="+mn-lt"/>
              </a:rPr>
              <a:t> </a:t>
            </a:r>
            <a:r>
              <a:rPr lang="en-US" altLang="zh-CN" sz="1400" dirty="0">
                <a:solidFill>
                  <a:schemeClr val="tx1">
                    <a:lumMod val="85000"/>
                    <a:lumOff val="15000"/>
                  </a:schemeClr>
                </a:solidFill>
                <a:latin typeface="Avenir Book" panose="02000503020000020003" pitchFamily="2" charset="0"/>
                <a:cs typeface="Farah" pitchFamily="2" charset="-78"/>
                <a:sym typeface="+mn-lt"/>
              </a:rPr>
              <a:t>SonarQube?</a:t>
            </a:r>
            <a:r>
              <a:rPr lang="zh-CN" altLang="en-US" sz="1400" dirty="0">
                <a:solidFill>
                  <a:schemeClr val="tx1">
                    <a:lumMod val="85000"/>
                    <a:lumOff val="15000"/>
                  </a:schemeClr>
                </a:solidFill>
                <a:latin typeface="Avenir Book" panose="02000503020000020003" pitchFamily="2" charset="0"/>
                <a:cs typeface="Farah" pitchFamily="2" charset="-78"/>
                <a:sym typeface="+mn-lt"/>
              </a:rPr>
              <a:t> </a:t>
            </a:r>
          </a:p>
        </p:txBody>
      </p:sp>
      <p:sp>
        <p:nvSpPr>
          <p:cNvPr id="18" name="椭圆 17"/>
          <p:cNvSpPr/>
          <p:nvPr/>
        </p:nvSpPr>
        <p:spPr>
          <a:xfrm>
            <a:off x="6495344" y="3934078"/>
            <a:ext cx="643774" cy="643774"/>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cs typeface="+mn-ea"/>
                <a:sym typeface="+mn-lt"/>
              </a:rPr>
              <a:t>04</a:t>
            </a:r>
            <a:endParaRPr lang="zh-CN" altLang="en-US" sz="1200" b="1" dirty="0">
              <a:solidFill>
                <a:schemeClr val="bg1"/>
              </a:solidFill>
              <a:cs typeface="+mn-ea"/>
              <a:sym typeface="+mn-lt"/>
            </a:endParaRPr>
          </a:p>
        </p:txBody>
      </p:sp>
      <p:sp>
        <p:nvSpPr>
          <p:cNvPr id="19" name="文本框 18"/>
          <p:cNvSpPr txBox="1"/>
          <p:nvPr/>
        </p:nvSpPr>
        <p:spPr>
          <a:xfrm>
            <a:off x="7333581" y="4352604"/>
            <a:ext cx="2680573" cy="307777"/>
          </a:xfrm>
          <a:prstGeom prst="rect">
            <a:avLst/>
          </a:prstGeom>
          <a:noFill/>
        </p:spPr>
        <p:txBody>
          <a:bodyPr wrap="square" rtlCol="0">
            <a:spAutoFit/>
          </a:bodyPr>
          <a:lstStyle/>
          <a:p>
            <a:r>
              <a:rPr lang="en-US" altLang="zh-CN" sz="1400" b="1" dirty="0">
                <a:solidFill>
                  <a:schemeClr val="tx1">
                    <a:lumMod val="85000"/>
                    <a:lumOff val="15000"/>
                  </a:schemeClr>
                </a:solidFill>
                <a:latin typeface="Avenir Book" panose="02000503020000020003" pitchFamily="2" charset="0"/>
                <a:ea typeface="Baskerville" panose="02020502070401020303" pitchFamily="18" charset="0"/>
                <a:cs typeface="Farah" pitchFamily="2" charset="-78"/>
                <a:sym typeface="+mn-lt"/>
              </a:rPr>
              <a:t>How</a:t>
            </a:r>
            <a:r>
              <a:rPr lang="en-US" altLang="zh-CN" sz="1400" dirty="0">
                <a:solidFill>
                  <a:schemeClr val="tx1">
                    <a:lumMod val="85000"/>
                    <a:lumOff val="15000"/>
                  </a:schemeClr>
                </a:solidFill>
                <a:latin typeface="Avenir Book" panose="02000503020000020003" pitchFamily="2" charset="0"/>
                <a:ea typeface="Baskerville" panose="02020502070401020303" pitchFamily="18" charset="0"/>
                <a:cs typeface="Farah" pitchFamily="2" charset="-78"/>
                <a:sym typeface="+mn-lt"/>
              </a:rPr>
              <a:t> to </a:t>
            </a:r>
            <a:r>
              <a:rPr lang="en-US" altLang="zh-CN" sz="1400" b="1" dirty="0">
                <a:solidFill>
                  <a:schemeClr val="tx1">
                    <a:lumMod val="85000"/>
                    <a:lumOff val="15000"/>
                  </a:schemeClr>
                </a:solidFill>
                <a:latin typeface="Avenir Book" panose="02000503020000020003" pitchFamily="2" charset="0"/>
                <a:ea typeface="Baskerville" panose="02020502070401020303" pitchFamily="18" charset="0"/>
                <a:cs typeface="Farah" pitchFamily="2" charset="-78"/>
                <a:sym typeface="+mn-lt"/>
              </a:rPr>
              <a:t>use</a:t>
            </a:r>
            <a:r>
              <a:rPr lang="en-US" altLang="zh-CN" sz="1400" dirty="0">
                <a:solidFill>
                  <a:schemeClr val="tx1">
                    <a:lumMod val="85000"/>
                    <a:lumOff val="15000"/>
                  </a:schemeClr>
                </a:solidFill>
                <a:latin typeface="Avenir Book" panose="02000503020000020003" pitchFamily="2" charset="0"/>
                <a:ea typeface="Baskerville" panose="02020502070401020303" pitchFamily="18" charset="0"/>
                <a:cs typeface="Farah" pitchFamily="2" charset="-78"/>
                <a:sym typeface="+mn-lt"/>
              </a:rPr>
              <a:t> </a:t>
            </a:r>
            <a:r>
              <a:rPr lang="en-US" altLang="zh-CN" sz="1400" dirty="0" err="1">
                <a:solidFill>
                  <a:schemeClr val="tx1">
                    <a:lumMod val="85000"/>
                    <a:lumOff val="15000"/>
                  </a:schemeClr>
                </a:solidFill>
                <a:latin typeface="Avenir Book" panose="02000503020000020003" pitchFamily="2" charset="0"/>
                <a:ea typeface="Baskerville" panose="02020502070401020303" pitchFamily="18" charset="0"/>
                <a:cs typeface="Farah" pitchFamily="2" charset="-78"/>
                <a:sym typeface="+mn-lt"/>
              </a:rPr>
              <a:t>sonarqube</a:t>
            </a:r>
            <a:r>
              <a:rPr lang="en-US" altLang="zh-CN" sz="1400" dirty="0">
                <a:solidFill>
                  <a:schemeClr val="tx1">
                    <a:lumMod val="85000"/>
                    <a:lumOff val="15000"/>
                  </a:schemeClr>
                </a:solidFill>
                <a:latin typeface="Avenir Book" panose="02000503020000020003" pitchFamily="2" charset="0"/>
                <a:ea typeface="Baskerville" panose="02020502070401020303" pitchFamily="18" charset="0"/>
                <a:cs typeface="Farah" pitchFamily="2" charset="-78"/>
                <a:sym typeface="+mn-lt"/>
              </a:rPr>
              <a:t>?</a:t>
            </a:r>
            <a:endParaRPr lang="zh-CN" altLang="en-US" sz="1400" b="1" dirty="0">
              <a:solidFill>
                <a:schemeClr val="tx1">
                  <a:lumMod val="85000"/>
                  <a:lumOff val="15000"/>
                </a:schemeClr>
              </a:solidFill>
              <a:latin typeface="Avenir Book" panose="02000503020000020003" pitchFamily="2" charset="0"/>
              <a:cs typeface="Farah" pitchFamily="2" charset="-78"/>
              <a:sym typeface="+mn-lt"/>
            </a:endParaRPr>
          </a:p>
        </p:txBody>
      </p:sp>
      <p:sp>
        <p:nvSpPr>
          <p:cNvPr id="20" name="文本框 19"/>
          <p:cNvSpPr txBox="1"/>
          <p:nvPr/>
        </p:nvSpPr>
        <p:spPr>
          <a:xfrm>
            <a:off x="7259840" y="3926741"/>
            <a:ext cx="3701845" cy="461665"/>
          </a:xfrm>
          <a:prstGeom prst="rect">
            <a:avLst/>
          </a:prstGeom>
          <a:noFill/>
        </p:spPr>
        <p:txBody>
          <a:bodyPr wrap="square" rtlCol="0">
            <a:spAutoFit/>
          </a:bodyPr>
          <a:lstStyle/>
          <a:p>
            <a:r>
              <a:rPr lang="en-US" altLang="zh-CN" sz="2400" dirty="0">
                <a:solidFill>
                  <a:srgbClr val="1C4885"/>
                </a:solidFill>
                <a:cs typeface="+mn-ea"/>
                <a:sym typeface="+mn-lt"/>
              </a:rPr>
              <a:t>USAGE</a:t>
            </a:r>
            <a:endParaRPr lang="zh-CN" altLang="en-US" sz="2400" dirty="0">
              <a:solidFill>
                <a:srgbClr val="1C4885"/>
              </a:solidFill>
              <a:cs typeface="+mn-ea"/>
              <a:sym typeface="+mn-lt"/>
            </a:endParaRPr>
          </a:p>
        </p:txBody>
      </p:sp>
      <p:sp>
        <p:nvSpPr>
          <p:cNvPr id="22" name="椭圆 21">
            <a:extLst>
              <a:ext uri="{FF2B5EF4-FFF2-40B4-BE49-F238E27FC236}">
                <a16:creationId xmlns:a16="http://schemas.microsoft.com/office/drawing/2014/main" id="{49C2729F-1914-4189-9938-21F73607AF15}"/>
              </a:ext>
            </a:extLst>
          </p:cNvPr>
          <p:cNvSpPr/>
          <p:nvPr/>
        </p:nvSpPr>
        <p:spPr>
          <a:xfrm>
            <a:off x="1908281" y="5044978"/>
            <a:ext cx="643774" cy="643774"/>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cs typeface="+mn-ea"/>
                <a:sym typeface="+mn-lt"/>
              </a:rPr>
              <a:t>05</a:t>
            </a:r>
            <a:endParaRPr lang="zh-CN" altLang="en-US" sz="1200" b="1" dirty="0">
              <a:solidFill>
                <a:schemeClr val="bg1"/>
              </a:solidFill>
              <a:cs typeface="+mn-ea"/>
              <a:sym typeface="+mn-lt"/>
            </a:endParaRPr>
          </a:p>
        </p:txBody>
      </p:sp>
      <p:sp>
        <p:nvSpPr>
          <p:cNvPr id="23" name="文本框 22">
            <a:extLst>
              <a:ext uri="{FF2B5EF4-FFF2-40B4-BE49-F238E27FC236}">
                <a16:creationId xmlns:a16="http://schemas.microsoft.com/office/drawing/2014/main" id="{1FA7B50D-C54D-458B-926C-FDA2847A11D4}"/>
              </a:ext>
            </a:extLst>
          </p:cNvPr>
          <p:cNvSpPr txBox="1"/>
          <p:nvPr/>
        </p:nvSpPr>
        <p:spPr>
          <a:xfrm>
            <a:off x="2672777" y="5037641"/>
            <a:ext cx="3701845" cy="461665"/>
          </a:xfrm>
          <a:prstGeom prst="rect">
            <a:avLst/>
          </a:prstGeom>
          <a:noFill/>
        </p:spPr>
        <p:txBody>
          <a:bodyPr wrap="square" rtlCol="0">
            <a:spAutoFit/>
          </a:bodyPr>
          <a:lstStyle/>
          <a:p>
            <a:r>
              <a:rPr lang="en-US" altLang="zh-CN" sz="2400" dirty="0">
                <a:solidFill>
                  <a:srgbClr val="1C4885"/>
                </a:solidFill>
                <a:cs typeface="+mn-ea"/>
                <a:sym typeface="+mn-lt"/>
              </a:rPr>
              <a:t>FUNCTIONALITIES</a:t>
            </a:r>
            <a:endParaRPr lang="zh-CN" altLang="en-US" sz="2400" dirty="0">
              <a:solidFill>
                <a:srgbClr val="1C4885"/>
              </a:solidFill>
              <a:cs typeface="+mn-ea"/>
              <a:sym typeface="+mn-lt"/>
            </a:endParaRPr>
          </a:p>
        </p:txBody>
      </p:sp>
      <p:sp>
        <p:nvSpPr>
          <p:cNvPr id="24" name="文本框 23">
            <a:extLst>
              <a:ext uri="{FF2B5EF4-FFF2-40B4-BE49-F238E27FC236}">
                <a16:creationId xmlns:a16="http://schemas.microsoft.com/office/drawing/2014/main" id="{391C37FD-0A9E-4153-9333-6406317C7319}"/>
              </a:ext>
            </a:extLst>
          </p:cNvPr>
          <p:cNvSpPr txBox="1"/>
          <p:nvPr/>
        </p:nvSpPr>
        <p:spPr>
          <a:xfrm>
            <a:off x="2746517" y="5470920"/>
            <a:ext cx="3822567" cy="307777"/>
          </a:xfrm>
          <a:prstGeom prst="rect">
            <a:avLst/>
          </a:prstGeom>
          <a:noFill/>
        </p:spPr>
        <p:txBody>
          <a:bodyPr wrap="square" rtlCol="0">
            <a:spAutoFit/>
          </a:bodyPr>
          <a:lstStyle/>
          <a:p>
            <a:r>
              <a:rPr lang="en-US" altLang="zh-CN" sz="1200" dirty="0">
                <a:solidFill>
                  <a:schemeClr val="tx1">
                    <a:lumMod val="85000"/>
                    <a:lumOff val="15000"/>
                  </a:schemeClr>
                </a:solidFill>
                <a:latin typeface="Avenir Book" panose="02000503020000020003" pitchFamily="2" charset="0"/>
                <a:ea typeface="Baskerville" panose="02020502070401020303" pitchFamily="18" charset="0"/>
                <a:cs typeface="Farah" pitchFamily="2" charset="-78"/>
                <a:sym typeface="+mn-lt"/>
              </a:rPr>
              <a:t>Your teammate for </a:t>
            </a:r>
            <a:r>
              <a:rPr lang="en-US" altLang="zh-CN" sz="1400" b="1" dirty="0">
                <a:solidFill>
                  <a:schemeClr val="tx1">
                    <a:lumMod val="85000"/>
                    <a:lumOff val="15000"/>
                  </a:schemeClr>
                </a:solidFill>
                <a:latin typeface="Avenir Book" panose="02000503020000020003" pitchFamily="2" charset="0"/>
                <a:ea typeface="Baskerville" panose="02020502070401020303" pitchFamily="18" charset="0"/>
                <a:cs typeface="Farah" pitchFamily="2" charset="-78"/>
                <a:sym typeface="+mn-lt"/>
              </a:rPr>
              <a:t>Code Quality </a:t>
            </a:r>
            <a:r>
              <a:rPr lang="en-US" altLang="zh-CN" sz="1200" dirty="0">
                <a:solidFill>
                  <a:schemeClr val="tx1">
                    <a:lumMod val="85000"/>
                    <a:lumOff val="15000"/>
                  </a:schemeClr>
                </a:solidFill>
                <a:latin typeface="Avenir Book" panose="02000503020000020003" pitchFamily="2" charset="0"/>
                <a:ea typeface="Baskerville" panose="02020502070401020303" pitchFamily="18" charset="0"/>
                <a:cs typeface="Farah" pitchFamily="2" charset="-78"/>
                <a:sym typeface="+mn-lt"/>
              </a:rPr>
              <a:t>and </a:t>
            </a:r>
            <a:r>
              <a:rPr lang="en-US" altLang="zh-CN" sz="1400" b="1" dirty="0">
                <a:solidFill>
                  <a:schemeClr val="tx1">
                    <a:lumMod val="85000"/>
                    <a:lumOff val="15000"/>
                  </a:schemeClr>
                </a:solidFill>
                <a:latin typeface="Avenir Book" panose="02000503020000020003" pitchFamily="2" charset="0"/>
                <a:ea typeface="Baskerville" panose="02020502070401020303" pitchFamily="18" charset="0"/>
                <a:cs typeface="Farah" pitchFamily="2" charset="-78"/>
                <a:sym typeface="+mn-lt"/>
              </a:rPr>
              <a:t>Code Security</a:t>
            </a:r>
            <a:endParaRPr lang="zh-CN" altLang="en-US" sz="1200" b="1" dirty="0">
              <a:solidFill>
                <a:schemeClr val="tx1">
                  <a:lumMod val="85000"/>
                  <a:lumOff val="15000"/>
                </a:schemeClr>
              </a:solidFill>
              <a:latin typeface="Avenir Book" panose="02000503020000020003" pitchFamily="2" charset="0"/>
              <a:cs typeface="Farah" pitchFamily="2" charset="-78"/>
              <a:sym typeface="+mn-lt"/>
            </a:endParaRPr>
          </a:p>
        </p:txBody>
      </p:sp>
      <p:sp>
        <p:nvSpPr>
          <p:cNvPr id="25" name="椭圆 24">
            <a:extLst>
              <a:ext uri="{FF2B5EF4-FFF2-40B4-BE49-F238E27FC236}">
                <a16:creationId xmlns:a16="http://schemas.microsoft.com/office/drawing/2014/main" id="{755BE1A4-82EE-4FEB-B6C3-7F183C946D05}"/>
              </a:ext>
            </a:extLst>
          </p:cNvPr>
          <p:cNvSpPr/>
          <p:nvPr/>
        </p:nvSpPr>
        <p:spPr>
          <a:xfrm>
            <a:off x="6495344" y="5044978"/>
            <a:ext cx="643774" cy="643774"/>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cs typeface="+mn-ea"/>
                <a:sym typeface="+mn-lt"/>
              </a:rPr>
              <a:t>06</a:t>
            </a:r>
            <a:endParaRPr lang="zh-CN" altLang="en-US" sz="1200" b="1" dirty="0">
              <a:solidFill>
                <a:schemeClr val="bg1"/>
              </a:solidFill>
              <a:cs typeface="+mn-ea"/>
              <a:sym typeface="+mn-lt"/>
            </a:endParaRPr>
          </a:p>
        </p:txBody>
      </p:sp>
      <p:sp>
        <p:nvSpPr>
          <p:cNvPr id="26" name="文本框 25">
            <a:extLst>
              <a:ext uri="{FF2B5EF4-FFF2-40B4-BE49-F238E27FC236}">
                <a16:creationId xmlns:a16="http://schemas.microsoft.com/office/drawing/2014/main" id="{BC5C1D09-4BC7-4DAE-9371-4E2E465428BB}"/>
              </a:ext>
            </a:extLst>
          </p:cNvPr>
          <p:cNvSpPr txBox="1"/>
          <p:nvPr/>
        </p:nvSpPr>
        <p:spPr>
          <a:xfrm>
            <a:off x="7259840" y="5037641"/>
            <a:ext cx="3701845" cy="461665"/>
          </a:xfrm>
          <a:prstGeom prst="rect">
            <a:avLst/>
          </a:prstGeom>
          <a:noFill/>
        </p:spPr>
        <p:txBody>
          <a:bodyPr wrap="square" rtlCol="0">
            <a:spAutoFit/>
          </a:bodyPr>
          <a:lstStyle/>
          <a:p>
            <a:r>
              <a:rPr lang="en-US" altLang="zh-CN" sz="2400" dirty="0">
                <a:solidFill>
                  <a:srgbClr val="1C4885"/>
                </a:solidFill>
                <a:cs typeface="+mn-ea"/>
                <a:sym typeface="+mn-lt"/>
              </a:rPr>
              <a:t>EXPERIMENTS</a:t>
            </a:r>
            <a:endParaRPr lang="zh-CN" altLang="en-US" sz="2400" dirty="0">
              <a:solidFill>
                <a:srgbClr val="1C4885"/>
              </a:solidFill>
              <a:cs typeface="+mn-ea"/>
              <a:sym typeface="+mn-lt"/>
            </a:endParaRPr>
          </a:p>
        </p:txBody>
      </p:sp>
      <p:sp>
        <p:nvSpPr>
          <p:cNvPr id="27" name="文本框 26">
            <a:extLst>
              <a:ext uri="{FF2B5EF4-FFF2-40B4-BE49-F238E27FC236}">
                <a16:creationId xmlns:a16="http://schemas.microsoft.com/office/drawing/2014/main" id="{20ED9616-1E4D-4C10-A208-1293FDBA81BA}"/>
              </a:ext>
            </a:extLst>
          </p:cNvPr>
          <p:cNvSpPr txBox="1"/>
          <p:nvPr/>
        </p:nvSpPr>
        <p:spPr>
          <a:xfrm>
            <a:off x="7333581" y="5470920"/>
            <a:ext cx="3223801" cy="307777"/>
          </a:xfrm>
          <a:prstGeom prst="rect">
            <a:avLst/>
          </a:prstGeom>
          <a:noFill/>
        </p:spPr>
        <p:txBody>
          <a:bodyPr wrap="square" rtlCol="0">
            <a:spAutoFit/>
          </a:bodyPr>
          <a:lstStyle/>
          <a:p>
            <a:r>
              <a:rPr lang="en-US" altLang="zh-CN" sz="1400" dirty="0">
                <a:solidFill>
                  <a:schemeClr val="tx1">
                    <a:lumMod val="85000"/>
                    <a:lumOff val="15000"/>
                  </a:schemeClr>
                </a:solidFill>
                <a:latin typeface="Avenir Book" panose="02000503020000020003" pitchFamily="2" charset="0"/>
                <a:ea typeface="Baskerville" panose="02020502070401020303" pitchFamily="18" charset="0"/>
                <a:cs typeface="Farah" pitchFamily="2" charset="-78"/>
                <a:sym typeface="+mn-lt"/>
              </a:rPr>
              <a:t>Our </a:t>
            </a:r>
            <a:r>
              <a:rPr lang="en-US" altLang="zh-CN" sz="1400" b="1" dirty="0">
                <a:solidFill>
                  <a:schemeClr val="tx1">
                    <a:lumMod val="85000"/>
                    <a:lumOff val="15000"/>
                  </a:schemeClr>
                </a:solidFill>
                <a:latin typeface="Avenir Book" panose="02000503020000020003" pitchFamily="2" charset="0"/>
                <a:ea typeface="Baskerville" panose="02020502070401020303" pitchFamily="18" charset="0"/>
                <a:cs typeface="Farah" pitchFamily="2" charset="-78"/>
                <a:sym typeface="+mn-lt"/>
              </a:rPr>
              <a:t>Trials</a:t>
            </a:r>
            <a:endParaRPr lang="zh-CN" altLang="en-US" sz="1400" b="1" dirty="0">
              <a:solidFill>
                <a:schemeClr val="tx1">
                  <a:lumMod val="85000"/>
                  <a:lumOff val="15000"/>
                </a:schemeClr>
              </a:solidFill>
              <a:latin typeface="Avenir Book" panose="02000503020000020003" pitchFamily="2" charset="0"/>
              <a:cs typeface="Farah" pitchFamily="2" charset="-78"/>
              <a:sym typeface="+mn-lt"/>
            </a:endParaRPr>
          </a:p>
        </p:txBody>
      </p:sp>
      <p:pic>
        <p:nvPicPr>
          <p:cNvPr id="28" name="图片 27">
            <a:extLst>
              <a:ext uri="{FF2B5EF4-FFF2-40B4-BE49-F238E27FC236}">
                <a16:creationId xmlns:a16="http://schemas.microsoft.com/office/drawing/2014/main" id="{C12C23F8-315A-47C5-A55B-89EEDE9B72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5727" y="645973"/>
            <a:ext cx="2387600" cy="850900"/>
          </a:xfrm>
          <a:prstGeom prst="rect">
            <a:avLst/>
          </a:prstGeom>
        </p:spPr>
      </p:pic>
    </p:spTree>
    <p:extLst>
      <p:ext uri="{BB962C8B-B14F-4D97-AF65-F5344CB8AC3E}">
        <p14:creationId xmlns:p14="http://schemas.microsoft.com/office/powerpoint/2010/main" val="26029933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4647" y="511715"/>
            <a:ext cx="6258151" cy="954107"/>
          </a:xfrm>
          <a:prstGeom prst="rect">
            <a:avLst/>
          </a:prstGeom>
          <a:noFill/>
        </p:spPr>
        <p:txBody>
          <a:bodyPr wrap="square" rtlCol="0">
            <a:spAutoFit/>
          </a:bodyPr>
          <a:lstStyle/>
          <a:p>
            <a:r>
              <a:rPr lang="en" altLang="zh-CN" sz="2800" dirty="0">
                <a:latin typeface="Futura Medium" panose="020B0602020204020303" pitchFamily="34" charset="-79"/>
                <a:cs typeface="Futura Medium" panose="020B0602020204020303" pitchFamily="34" charset="-79"/>
              </a:rPr>
              <a:t>Configuration</a:t>
            </a:r>
            <a:br>
              <a:rPr lang="en" altLang="zh-CN" sz="2800" dirty="0"/>
            </a:br>
            <a:endParaRPr lang="zh-CN" altLang="en-US" sz="2800" dirty="0">
              <a:solidFill>
                <a:schemeClr val="tx1">
                  <a:lumMod val="85000"/>
                  <a:lumOff val="15000"/>
                </a:schemeClr>
              </a:solidFill>
              <a:latin typeface="Futura Medium" panose="020B0602020204020303" pitchFamily="34" charset="-79"/>
              <a:cs typeface="Futura Medium" panose="020B0602020204020303" pitchFamily="34" charset="-79"/>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47" name="图片 46">
            <a:extLst>
              <a:ext uri="{FF2B5EF4-FFF2-40B4-BE49-F238E27FC236}">
                <a16:creationId xmlns:a16="http://schemas.microsoft.com/office/drawing/2014/main" id="{8F264954-EE4B-C148-AA23-A01B260E09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3765" y="514287"/>
            <a:ext cx="2387600" cy="850900"/>
          </a:xfrm>
          <a:prstGeom prst="rect">
            <a:avLst/>
          </a:prstGeom>
        </p:spPr>
      </p:pic>
      <p:sp>
        <p:nvSpPr>
          <p:cNvPr id="16" name="文本框 15">
            <a:extLst>
              <a:ext uri="{FF2B5EF4-FFF2-40B4-BE49-F238E27FC236}">
                <a16:creationId xmlns:a16="http://schemas.microsoft.com/office/drawing/2014/main" id="{95975F15-2CDB-1143-AC58-D84411F202EA}"/>
              </a:ext>
            </a:extLst>
          </p:cNvPr>
          <p:cNvSpPr txBox="1"/>
          <p:nvPr/>
        </p:nvSpPr>
        <p:spPr>
          <a:xfrm>
            <a:off x="7552851" y="4305162"/>
            <a:ext cx="2225040" cy="338554"/>
          </a:xfrm>
          <a:prstGeom prst="rect">
            <a:avLst/>
          </a:prstGeom>
          <a:noFill/>
        </p:spPr>
        <p:txBody>
          <a:bodyPr wrap="square" rtlCol="0">
            <a:sp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ctr"/>
            <a:r>
              <a:rPr lang="zh-CN" altLang="en-US" sz="1600" dirty="0">
                <a:effectLst/>
                <a:latin typeface="+mn-lt"/>
                <a:ea typeface="+mn-ea"/>
                <a:cs typeface="+mn-ea"/>
                <a:sym typeface="+mn-lt"/>
              </a:rPr>
              <a:t>输入你的标题</a:t>
            </a:r>
          </a:p>
        </p:txBody>
      </p:sp>
      <p:sp>
        <p:nvSpPr>
          <p:cNvPr id="15" name="文本框 14">
            <a:extLst>
              <a:ext uri="{FF2B5EF4-FFF2-40B4-BE49-F238E27FC236}">
                <a16:creationId xmlns:a16="http://schemas.microsoft.com/office/drawing/2014/main" id="{47E39F39-2658-0B42-A950-22DB2DBE63D1}"/>
              </a:ext>
            </a:extLst>
          </p:cNvPr>
          <p:cNvSpPr txBox="1"/>
          <p:nvPr/>
        </p:nvSpPr>
        <p:spPr>
          <a:xfrm flipH="1">
            <a:off x="5226948" y="1924022"/>
            <a:ext cx="609600" cy="369332"/>
          </a:xfrm>
          <a:prstGeom prst="rect">
            <a:avLst/>
          </a:prstGeom>
          <a:noFill/>
        </p:spPr>
        <p:txBody>
          <a:bodyPr wrap="square" rtlCol="0">
            <a:spAutoFit/>
          </a:bodyPr>
          <a:lstStyle/>
          <a:p>
            <a:r>
              <a:rPr kumimoji="1" lang="en-US" altLang="zh-CN" dirty="0"/>
              <a:t>:</a:t>
            </a:r>
            <a:endParaRPr kumimoji="1" lang="zh-CN" altLang="en-US" dirty="0"/>
          </a:p>
        </p:txBody>
      </p:sp>
      <p:sp>
        <p:nvSpPr>
          <p:cNvPr id="7" name="文本框 6">
            <a:extLst>
              <a:ext uri="{FF2B5EF4-FFF2-40B4-BE49-F238E27FC236}">
                <a16:creationId xmlns:a16="http://schemas.microsoft.com/office/drawing/2014/main" id="{D37C37A7-AF64-1E43-A91B-E8953BFF066E}"/>
              </a:ext>
            </a:extLst>
          </p:cNvPr>
          <p:cNvSpPr txBox="1"/>
          <p:nvPr/>
        </p:nvSpPr>
        <p:spPr>
          <a:xfrm>
            <a:off x="5343906" y="5403549"/>
            <a:ext cx="2892056" cy="382772"/>
          </a:xfrm>
          <a:prstGeom prst="rect">
            <a:avLst/>
          </a:prstGeom>
          <a:noFill/>
        </p:spPr>
        <p:txBody>
          <a:bodyPr wrap="square" rtlCol="0">
            <a:spAutoFit/>
          </a:bodyPr>
          <a:lstStyle/>
          <a:p>
            <a:r>
              <a:rPr kumimoji="1" lang="en" altLang="zh-CN" b="1" dirty="0">
                <a:latin typeface="Avenir Book" panose="02000503020000020003" pitchFamily="2" charset="0"/>
              </a:rPr>
              <a:t>Main Interface</a:t>
            </a:r>
            <a:endParaRPr kumimoji="1" lang="zh-CN" altLang="en-US" b="1" dirty="0">
              <a:latin typeface="Avenir Book" panose="02000503020000020003" pitchFamily="2" charset="0"/>
            </a:endParaRPr>
          </a:p>
        </p:txBody>
      </p:sp>
      <p:sp>
        <p:nvSpPr>
          <p:cNvPr id="8" name="文本框 7">
            <a:extLst>
              <a:ext uri="{FF2B5EF4-FFF2-40B4-BE49-F238E27FC236}">
                <a16:creationId xmlns:a16="http://schemas.microsoft.com/office/drawing/2014/main" id="{9D83A02E-F3E8-5340-94E4-FA732199D355}"/>
              </a:ext>
            </a:extLst>
          </p:cNvPr>
          <p:cNvSpPr txBox="1"/>
          <p:nvPr/>
        </p:nvSpPr>
        <p:spPr>
          <a:xfrm>
            <a:off x="3124134" y="5814888"/>
            <a:ext cx="6258151" cy="830997"/>
          </a:xfrm>
          <a:prstGeom prst="rect">
            <a:avLst/>
          </a:prstGeom>
          <a:noFill/>
        </p:spPr>
        <p:txBody>
          <a:bodyPr wrap="square" rtlCol="0">
            <a:spAutoFit/>
          </a:bodyPr>
          <a:lstStyle/>
          <a:p>
            <a:pPr algn="ctr"/>
            <a:r>
              <a:rPr kumimoji="1" lang="en" altLang="zh-CN" sz="1600" dirty="0">
                <a:latin typeface="Avenir Book" panose="02000503020000020003" pitchFamily="2" charset="0"/>
              </a:rPr>
              <a:t>Once the local instance is deployed, you can access http://localhost:9000 and manage the project analysis results in the main interface after completing the login.</a:t>
            </a:r>
            <a:endParaRPr kumimoji="1" lang="zh-CN" altLang="en-US" sz="1600" dirty="0">
              <a:latin typeface="Avenir Book" panose="02000503020000020003" pitchFamily="2" charset="0"/>
            </a:endParaRPr>
          </a:p>
        </p:txBody>
      </p:sp>
      <p:pic>
        <p:nvPicPr>
          <p:cNvPr id="5" name="图片 4">
            <a:extLst>
              <a:ext uri="{FF2B5EF4-FFF2-40B4-BE49-F238E27FC236}">
                <a16:creationId xmlns:a16="http://schemas.microsoft.com/office/drawing/2014/main" id="{6AC1CD4C-2A64-FE40-B953-5B17335BCF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4134" y="1465822"/>
            <a:ext cx="5943732" cy="3714833"/>
          </a:xfrm>
          <a:prstGeom prst="rect">
            <a:avLst/>
          </a:prstGeom>
        </p:spPr>
      </p:pic>
    </p:spTree>
    <p:extLst>
      <p:ext uri="{BB962C8B-B14F-4D97-AF65-F5344CB8AC3E}">
        <p14:creationId xmlns:p14="http://schemas.microsoft.com/office/powerpoint/2010/main" val="17246128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4647" y="511715"/>
            <a:ext cx="6258151" cy="954107"/>
          </a:xfrm>
          <a:prstGeom prst="rect">
            <a:avLst/>
          </a:prstGeom>
          <a:noFill/>
        </p:spPr>
        <p:txBody>
          <a:bodyPr wrap="square" rtlCol="0">
            <a:spAutoFit/>
          </a:bodyPr>
          <a:lstStyle/>
          <a:p>
            <a:r>
              <a:rPr lang="en" altLang="zh-CN" sz="2800" dirty="0">
                <a:latin typeface="Futura Medium" panose="020B0602020204020303" pitchFamily="34" charset="-79"/>
                <a:cs typeface="Futura Medium" panose="020B0602020204020303" pitchFamily="34" charset="-79"/>
              </a:rPr>
              <a:t>Add project: Use </a:t>
            </a:r>
            <a:r>
              <a:rPr lang="en" altLang="zh-CN" sz="2800" dirty="0" err="1">
                <a:latin typeface="Futura Medium" panose="020B0602020204020303" pitchFamily="34" charset="-79"/>
                <a:cs typeface="Futura Medium" panose="020B0602020204020303" pitchFamily="34" charset="-79"/>
              </a:rPr>
              <a:t>SonarScanner</a:t>
            </a:r>
            <a:br>
              <a:rPr lang="en" altLang="zh-CN" sz="2800" dirty="0"/>
            </a:br>
            <a:endParaRPr lang="zh-CN" altLang="en-US" sz="2800" dirty="0">
              <a:solidFill>
                <a:schemeClr val="tx1">
                  <a:lumMod val="85000"/>
                  <a:lumOff val="15000"/>
                </a:schemeClr>
              </a:solidFill>
              <a:latin typeface="Futura Medium" panose="020B0602020204020303" pitchFamily="34" charset="-79"/>
              <a:cs typeface="Futura Medium" panose="020B0602020204020303" pitchFamily="34" charset="-79"/>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47" name="图片 46">
            <a:extLst>
              <a:ext uri="{FF2B5EF4-FFF2-40B4-BE49-F238E27FC236}">
                <a16:creationId xmlns:a16="http://schemas.microsoft.com/office/drawing/2014/main" id="{8F264954-EE4B-C148-AA23-A01B260E09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3765" y="514287"/>
            <a:ext cx="2387600" cy="850900"/>
          </a:xfrm>
          <a:prstGeom prst="rect">
            <a:avLst/>
          </a:prstGeom>
        </p:spPr>
      </p:pic>
      <p:sp>
        <p:nvSpPr>
          <p:cNvPr id="16" name="文本框 15">
            <a:extLst>
              <a:ext uri="{FF2B5EF4-FFF2-40B4-BE49-F238E27FC236}">
                <a16:creationId xmlns:a16="http://schemas.microsoft.com/office/drawing/2014/main" id="{95975F15-2CDB-1143-AC58-D84411F202EA}"/>
              </a:ext>
            </a:extLst>
          </p:cNvPr>
          <p:cNvSpPr txBox="1"/>
          <p:nvPr/>
        </p:nvSpPr>
        <p:spPr>
          <a:xfrm>
            <a:off x="7552851" y="4305162"/>
            <a:ext cx="2225040" cy="338554"/>
          </a:xfrm>
          <a:prstGeom prst="rect">
            <a:avLst/>
          </a:prstGeom>
          <a:noFill/>
        </p:spPr>
        <p:txBody>
          <a:bodyPr wrap="square" rtlCol="0">
            <a:sp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ctr"/>
            <a:r>
              <a:rPr lang="zh-CN" altLang="en-US" sz="1600" dirty="0">
                <a:effectLst/>
                <a:latin typeface="+mn-lt"/>
                <a:ea typeface="+mn-ea"/>
                <a:cs typeface="+mn-ea"/>
                <a:sym typeface="+mn-lt"/>
              </a:rPr>
              <a:t>输入你的标题</a:t>
            </a:r>
          </a:p>
        </p:txBody>
      </p:sp>
      <p:sp>
        <p:nvSpPr>
          <p:cNvPr id="15" name="文本框 14">
            <a:extLst>
              <a:ext uri="{FF2B5EF4-FFF2-40B4-BE49-F238E27FC236}">
                <a16:creationId xmlns:a16="http://schemas.microsoft.com/office/drawing/2014/main" id="{47E39F39-2658-0B42-A950-22DB2DBE63D1}"/>
              </a:ext>
            </a:extLst>
          </p:cNvPr>
          <p:cNvSpPr txBox="1"/>
          <p:nvPr/>
        </p:nvSpPr>
        <p:spPr>
          <a:xfrm flipH="1">
            <a:off x="5226948" y="1924022"/>
            <a:ext cx="609600" cy="369332"/>
          </a:xfrm>
          <a:prstGeom prst="rect">
            <a:avLst/>
          </a:prstGeom>
          <a:noFill/>
        </p:spPr>
        <p:txBody>
          <a:bodyPr wrap="square" rtlCol="0">
            <a:spAutoFit/>
          </a:bodyPr>
          <a:lstStyle/>
          <a:p>
            <a:r>
              <a:rPr kumimoji="1" lang="en-US" altLang="zh-CN" dirty="0"/>
              <a:t>:</a:t>
            </a:r>
            <a:endParaRPr kumimoji="1" lang="zh-CN" altLang="en-US" dirty="0"/>
          </a:p>
        </p:txBody>
      </p:sp>
      <p:pic>
        <p:nvPicPr>
          <p:cNvPr id="3" name="图片 2">
            <a:extLst>
              <a:ext uri="{FF2B5EF4-FFF2-40B4-BE49-F238E27FC236}">
                <a16:creationId xmlns:a16="http://schemas.microsoft.com/office/drawing/2014/main" id="{FF73DE07-7823-8649-A138-ECEC085EE8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4647" y="1365187"/>
            <a:ext cx="7123816" cy="4452384"/>
          </a:xfrm>
          <a:prstGeom prst="rect">
            <a:avLst/>
          </a:prstGeom>
        </p:spPr>
      </p:pic>
      <p:sp>
        <p:nvSpPr>
          <p:cNvPr id="9" name="文本框 8">
            <a:extLst>
              <a:ext uri="{FF2B5EF4-FFF2-40B4-BE49-F238E27FC236}">
                <a16:creationId xmlns:a16="http://schemas.microsoft.com/office/drawing/2014/main" id="{E10FD6E3-1C97-F647-9A8B-FFE94FE780A4}"/>
              </a:ext>
            </a:extLst>
          </p:cNvPr>
          <p:cNvSpPr txBox="1"/>
          <p:nvPr/>
        </p:nvSpPr>
        <p:spPr>
          <a:xfrm>
            <a:off x="8623005" y="2293354"/>
            <a:ext cx="2938360" cy="2923877"/>
          </a:xfrm>
          <a:prstGeom prst="rect">
            <a:avLst/>
          </a:prstGeom>
          <a:noFill/>
        </p:spPr>
        <p:txBody>
          <a:bodyPr wrap="square" rtlCol="0">
            <a:spAutoFit/>
          </a:bodyPr>
          <a:lstStyle/>
          <a:p>
            <a:r>
              <a:rPr kumimoji="1" lang="en" altLang="zh-CN" sz="1600" dirty="0">
                <a:latin typeface="Avenir Book" panose="02000503020000020003" pitchFamily="2" charset="0"/>
              </a:rPr>
              <a:t>Click </a:t>
            </a:r>
            <a:r>
              <a:rPr kumimoji="1" lang="en" altLang="zh-CN" b="1" dirty="0">
                <a:latin typeface="Avenir Book" panose="02000503020000020003" pitchFamily="2" charset="0"/>
              </a:rPr>
              <a:t>Add Project</a:t>
            </a:r>
            <a:r>
              <a:rPr kumimoji="1" lang="en" altLang="zh-CN" sz="1600" dirty="0">
                <a:latin typeface="Avenir Book" panose="02000503020000020003" pitchFamily="2" charset="0"/>
              </a:rPr>
              <a:t> in the main screen to create a new project. After setting the project name and token, you can use </a:t>
            </a:r>
            <a:r>
              <a:rPr kumimoji="1" lang="en" altLang="zh-CN" b="1" dirty="0" err="1">
                <a:latin typeface="Avenir Book" panose="02000503020000020003" pitchFamily="2" charset="0"/>
              </a:rPr>
              <a:t>SnoarScanner</a:t>
            </a:r>
            <a:r>
              <a:rPr kumimoji="1" lang="en" altLang="zh-CN" sz="1600" dirty="0">
                <a:latin typeface="Avenir Book" panose="02000503020000020003" pitchFamily="2" charset="0"/>
              </a:rPr>
              <a:t> to scan the project. Note that if you are already using </a:t>
            </a:r>
            <a:r>
              <a:rPr kumimoji="1" lang="en" altLang="zh-CN" b="1" dirty="0">
                <a:latin typeface="Avenir Book" panose="02000503020000020003" pitchFamily="2" charset="0"/>
              </a:rPr>
              <a:t>Maven</a:t>
            </a:r>
            <a:r>
              <a:rPr kumimoji="1" lang="en" altLang="zh-CN" sz="1600" dirty="0">
                <a:latin typeface="Avenir Book" panose="02000503020000020003" pitchFamily="2" charset="0"/>
              </a:rPr>
              <a:t> or </a:t>
            </a:r>
            <a:r>
              <a:rPr kumimoji="1" lang="en" altLang="zh-CN" b="1" dirty="0">
                <a:latin typeface="Avenir Book" panose="02000503020000020003" pitchFamily="2" charset="0"/>
              </a:rPr>
              <a:t>Gradle</a:t>
            </a:r>
            <a:r>
              <a:rPr kumimoji="1" lang="en" altLang="zh-CN" sz="1600" dirty="0">
                <a:latin typeface="Avenir Book" panose="02000503020000020003" pitchFamily="2" charset="0"/>
              </a:rPr>
              <a:t> as scanning tools, you can directly download the built-in plug-in to complete the sonar support.</a:t>
            </a:r>
            <a:endParaRPr kumimoji="1" lang="zh-CN" altLang="en-US" sz="1600" dirty="0">
              <a:latin typeface="Avenir Book" panose="02000503020000020003" pitchFamily="2" charset="0"/>
            </a:endParaRPr>
          </a:p>
        </p:txBody>
      </p:sp>
      <p:sp>
        <p:nvSpPr>
          <p:cNvPr id="10" name="文本框 9">
            <a:extLst>
              <a:ext uri="{FF2B5EF4-FFF2-40B4-BE49-F238E27FC236}">
                <a16:creationId xmlns:a16="http://schemas.microsoft.com/office/drawing/2014/main" id="{8FE52C78-F823-0A40-8CB1-857BC581133E}"/>
              </a:ext>
            </a:extLst>
          </p:cNvPr>
          <p:cNvSpPr txBox="1"/>
          <p:nvPr/>
        </p:nvSpPr>
        <p:spPr>
          <a:xfrm>
            <a:off x="1828798" y="6255414"/>
            <a:ext cx="9314122" cy="400110"/>
          </a:xfrm>
          <a:prstGeom prst="rect">
            <a:avLst/>
          </a:prstGeom>
          <a:noFill/>
        </p:spPr>
        <p:txBody>
          <a:bodyPr wrap="square" rtlCol="0">
            <a:spAutoFit/>
          </a:bodyPr>
          <a:lstStyle/>
          <a:p>
            <a:r>
              <a:rPr kumimoji="1" lang="en-US" altLang="zh-CN" sz="2000" b="1" dirty="0">
                <a:latin typeface="Avenir Book" panose="02000503020000020003" pitchFamily="2" charset="0"/>
              </a:rPr>
              <a:t>Get </a:t>
            </a:r>
            <a:r>
              <a:rPr kumimoji="1" lang="en-US" altLang="zh-CN" sz="2000" b="1" dirty="0" err="1">
                <a:latin typeface="Avenir Book" panose="02000503020000020003" pitchFamily="2" charset="0"/>
              </a:rPr>
              <a:t>SnoarScanner</a:t>
            </a:r>
            <a:r>
              <a:rPr kumimoji="1" lang="en-US" altLang="zh-CN" sz="2000" b="1" dirty="0">
                <a:latin typeface="Avenir Book" panose="02000503020000020003" pitchFamily="2" charset="0"/>
              </a:rPr>
              <a:t>: </a:t>
            </a:r>
            <a:r>
              <a:rPr kumimoji="1" lang="en-US" altLang="zh-CN" dirty="0">
                <a:latin typeface="Avenir Book" panose="02000503020000020003" pitchFamily="2" charset="0"/>
              </a:rPr>
              <a:t>http://localhost:9000/documentation/analysis/scan/</a:t>
            </a:r>
            <a:r>
              <a:rPr kumimoji="1" lang="en-US" altLang="zh-CN" dirty="0" err="1">
                <a:latin typeface="Avenir Book" panose="02000503020000020003" pitchFamily="2" charset="0"/>
              </a:rPr>
              <a:t>sonarscanner</a:t>
            </a:r>
            <a:r>
              <a:rPr kumimoji="1" lang="en-US" altLang="zh-CN" dirty="0">
                <a:latin typeface="Avenir Book" panose="02000503020000020003" pitchFamily="2" charset="0"/>
              </a:rPr>
              <a:t>/</a:t>
            </a:r>
            <a:endParaRPr kumimoji="1" lang="zh-CN" altLang="en-US" dirty="0">
              <a:latin typeface="Avenir Book" panose="02000503020000020003" pitchFamily="2" charset="0"/>
            </a:endParaRPr>
          </a:p>
        </p:txBody>
      </p:sp>
    </p:spTree>
    <p:extLst>
      <p:ext uri="{BB962C8B-B14F-4D97-AF65-F5344CB8AC3E}">
        <p14:creationId xmlns:p14="http://schemas.microsoft.com/office/powerpoint/2010/main" val="9269297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4647" y="511715"/>
            <a:ext cx="6258151" cy="954107"/>
          </a:xfrm>
          <a:prstGeom prst="rect">
            <a:avLst/>
          </a:prstGeom>
          <a:noFill/>
        </p:spPr>
        <p:txBody>
          <a:bodyPr wrap="square" rtlCol="0">
            <a:spAutoFit/>
          </a:bodyPr>
          <a:lstStyle/>
          <a:p>
            <a:r>
              <a:rPr lang="en" altLang="zh-CN" sz="2800" dirty="0">
                <a:latin typeface="Futura Medium" panose="020B0602020204020303" pitchFamily="34" charset="-79"/>
                <a:cs typeface="Futura Medium" panose="020B0602020204020303" pitchFamily="34" charset="-79"/>
              </a:rPr>
              <a:t>Add project: Use </a:t>
            </a:r>
            <a:r>
              <a:rPr lang="en" altLang="zh-CN" sz="2800" dirty="0" err="1">
                <a:latin typeface="Futura Medium" panose="020B0602020204020303" pitchFamily="34" charset="-79"/>
                <a:cs typeface="Futura Medium" panose="020B0602020204020303" pitchFamily="34" charset="-79"/>
              </a:rPr>
              <a:t>SonarScanner</a:t>
            </a:r>
            <a:br>
              <a:rPr lang="en" altLang="zh-CN" sz="2800" dirty="0"/>
            </a:br>
            <a:endParaRPr lang="zh-CN" altLang="en-US" sz="2800" dirty="0">
              <a:solidFill>
                <a:schemeClr val="tx1">
                  <a:lumMod val="85000"/>
                  <a:lumOff val="15000"/>
                </a:schemeClr>
              </a:solidFill>
              <a:latin typeface="Futura Medium" panose="020B0602020204020303" pitchFamily="34" charset="-79"/>
              <a:cs typeface="Futura Medium" panose="020B0602020204020303" pitchFamily="34" charset="-79"/>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47" name="图片 46">
            <a:extLst>
              <a:ext uri="{FF2B5EF4-FFF2-40B4-BE49-F238E27FC236}">
                <a16:creationId xmlns:a16="http://schemas.microsoft.com/office/drawing/2014/main" id="{8F264954-EE4B-C148-AA23-A01B260E09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3765" y="514287"/>
            <a:ext cx="2387600" cy="850900"/>
          </a:xfrm>
          <a:prstGeom prst="rect">
            <a:avLst/>
          </a:prstGeom>
        </p:spPr>
      </p:pic>
      <p:sp>
        <p:nvSpPr>
          <p:cNvPr id="16" name="文本框 15">
            <a:extLst>
              <a:ext uri="{FF2B5EF4-FFF2-40B4-BE49-F238E27FC236}">
                <a16:creationId xmlns:a16="http://schemas.microsoft.com/office/drawing/2014/main" id="{95975F15-2CDB-1143-AC58-D84411F202EA}"/>
              </a:ext>
            </a:extLst>
          </p:cNvPr>
          <p:cNvSpPr txBox="1"/>
          <p:nvPr/>
        </p:nvSpPr>
        <p:spPr>
          <a:xfrm>
            <a:off x="7552851" y="4305162"/>
            <a:ext cx="2225040" cy="338554"/>
          </a:xfrm>
          <a:prstGeom prst="rect">
            <a:avLst/>
          </a:prstGeom>
          <a:noFill/>
        </p:spPr>
        <p:txBody>
          <a:bodyPr wrap="square" rtlCol="0">
            <a:sp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ctr"/>
            <a:r>
              <a:rPr lang="zh-CN" altLang="en-US" sz="1600" dirty="0">
                <a:effectLst/>
                <a:latin typeface="+mn-lt"/>
                <a:ea typeface="+mn-ea"/>
                <a:cs typeface="+mn-ea"/>
                <a:sym typeface="+mn-lt"/>
              </a:rPr>
              <a:t>输入你的标题</a:t>
            </a:r>
          </a:p>
        </p:txBody>
      </p:sp>
      <p:pic>
        <p:nvPicPr>
          <p:cNvPr id="11" name="图片 10">
            <a:extLst>
              <a:ext uri="{FF2B5EF4-FFF2-40B4-BE49-F238E27FC236}">
                <a16:creationId xmlns:a16="http://schemas.microsoft.com/office/drawing/2014/main" id="{9EE2C7E8-AD07-2F4C-869A-AF194B915047}"/>
              </a:ext>
            </a:extLst>
          </p:cNvPr>
          <p:cNvPicPr>
            <a:picLocks noChangeAspect="1"/>
          </p:cNvPicPr>
          <p:nvPr/>
        </p:nvPicPr>
        <p:blipFill>
          <a:blip r:embed="rId4"/>
          <a:stretch>
            <a:fillRect/>
          </a:stretch>
        </p:blipFill>
        <p:spPr>
          <a:xfrm>
            <a:off x="1555897" y="3387184"/>
            <a:ext cx="4177775" cy="3119941"/>
          </a:xfrm>
          <a:prstGeom prst="rect">
            <a:avLst/>
          </a:prstGeom>
        </p:spPr>
      </p:pic>
      <p:pic>
        <p:nvPicPr>
          <p:cNvPr id="14" name="图片 13">
            <a:extLst>
              <a:ext uri="{FF2B5EF4-FFF2-40B4-BE49-F238E27FC236}">
                <a16:creationId xmlns:a16="http://schemas.microsoft.com/office/drawing/2014/main" id="{BA9ADCD4-736A-634B-A5F5-AAD90BA4AB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3619" y="1352752"/>
            <a:ext cx="9562216" cy="1794108"/>
          </a:xfrm>
          <a:prstGeom prst="rect">
            <a:avLst/>
          </a:prstGeom>
        </p:spPr>
      </p:pic>
      <p:sp>
        <p:nvSpPr>
          <p:cNvPr id="17" name="矩形 16">
            <a:extLst>
              <a:ext uri="{FF2B5EF4-FFF2-40B4-BE49-F238E27FC236}">
                <a16:creationId xmlns:a16="http://schemas.microsoft.com/office/drawing/2014/main" id="{A70386C3-1539-1F46-A6C1-734DBFC17975}"/>
              </a:ext>
            </a:extLst>
          </p:cNvPr>
          <p:cNvSpPr/>
          <p:nvPr/>
        </p:nvSpPr>
        <p:spPr>
          <a:xfrm>
            <a:off x="6673704" y="3712573"/>
            <a:ext cx="4104167" cy="2308324"/>
          </a:xfrm>
          <a:prstGeom prst="rect">
            <a:avLst/>
          </a:prstGeom>
        </p:spPr>
        <p:txBody>
          <a:bodyPr wrap="square">
            <a:spAutoFit/>
          </a:bodyPr>
          <a:lstStyle/>
          <a:p>
            <a:pPr algn="ctr"/>
            <a:r>
              <a:rPr lang="zh-CN" altLang="en-US" dirty="0">
                <a:latin typeface="Avenir Book" panose="02000503020000020003" pitchFamily="2" charset="0"/>
              </a:rPr>
              <a:t>Once the configuration of </a:t>
            </a:r>
            <a:r>
              <a:rPr lang="en-US" altLang="zh-CN" dirty="0">
                <a:latin typeface="Avenir Book" panose="02000503020000020003" pitchFamily="2" charset="0"/>
              </a:rPr>
              <a:t>S</a:t>
            </a:r>
            <a:r>
              <a:rPr lang="zh-CN" altLang="en-US" dirty="0">
                <a:latin typeface="Avenir Book" panose="02000503020000020003" pitchFamily="2" charset="0"/>
              </a:rPr>
              <a:t>onar</a:t>
            </a:r>
            <a:r>
              <a:rPr lang="en-US" altLang="zh-CN" dirty="0">
                <a:latin typeface="Avenir Book" panose="02000503020000020003" pitchFamily="2" charset="0"/>
              </a:rPr>
              <a:t>S</a:t>
            </a:r>
            <a:r>
              <a:rPr lang="zh-CN" altLang="en-US" dirty="0">
                <a:latin typeface="Avenir Book" panose="02000503020000020003" pitchFamily="2" charset="0"/>
              </a:rPr>
              <a:t>canner is completed, enter the path of the project you want to analyze in the console and enter the above command to complete the code scan. Once the scan is complete, you can see the results of the static code analysis in the main interface.</a:t>
            </a:r>
          </a:p>
        </p:txBody>
      </p:sp>
    </p:spTree>
    <p:extLst>
      <p:ext uri="{BB962C8B-B14F-4D97-AF65-F5344CB8AC3E}">
        <p14:creationId xmlns:p14="http://schemas.microsoft.com/office/powerpoint/2010/main" val="6195601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9984658"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圆角矩形 5"/>
          <p:cNvSpPr/>
          <p:nvPr/>
        </p:nvSpPr>
        <p:spPr>
          <a:xfrm>
            <a:off x="403122" y="449825"/>
            <a:ext cx="11385755" cy="5958349"/>
          </a:xfrm>
          <a:prstGeom prst="roundRect">
            <a:avLst>
              <a:gd name="adj" fmla="val 1568"/>
            </a:avLst>
          </a:prstGeom>
          <a:solidFill>
            <a:schemeClr val="bg1"/>
          </a:solidFill>
          <a:ln>
            <a:noFill/>
          </a:ln>
          <a:effectLst>
            <a:glow rad="228600">
              <a:srgbClr val="02615A">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a:off x="1887301" y="2420811"/>
            <a:ext cx="1592179" cy="1592179"/>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bg1"/>
                </a:solidFill>
                <a:cs typeface="+mn-ea"/>
                <a:sym typeface="+mn-lt"/>
              </a:rPr>
              <a:t>5</a:t>
            </a:r>
            <a:endParaRPr lang="zh-CN" altLang="en-US" sz="13800" b="1" dirty="0">
              <a:solidFill>
                <a:schemeClr val="bg1"/>
              </a:solidFill>
              <a:cs typeface="+mn-ea"/>
              <a:sym typeface="+mn-lt"/>
            </a:endParaRPr>
          </a:p>
        </p:txBody>
      </p:sp>
      <p:cxnSp>
        <p:nvCxnSpPr>
          <p:cNvPr id="9" name="直接连接符 8"/>
          <p:cNvCxnSpPr>
            <a:cxnSpLocks/>
          </p:cNvCxnSpPr>
          <p:nvPr/>
        </p:nvCxnSpPr>
        <p:spPr>
          <a:xfrm>
            <a:off x="4929245" y="3442769"/>
            <a:ext cx="358808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592730" y="3732000"/>
            <a:ext cx="6301758" cy="369332"/>
          </a:xfrm>
          <a:prstGeom prst="rect">
            <a:avLst/>
          </a:prstGeom>
          <a:noFill/>
        </p:spPr>
        <p:txBody>
          <a:bodyPr wrap="square" rtlCol="0">
            <a:spAutoFit/>
          </a:bodyPr>
          <a:lstStyle/>
          <a:p>
            <a:pPr algn="ctr"/>
            <a:r>
              <a:rPr lang="en-US" altLang="zh-CN" sz="1600" dirty="0">
                <a:solidFill>
                  <a:schemeClr val="tx1">
                    <a:lumMod val="85000"/>
                    <a:lumOff val="15000"/>
                  </a:schemeClr>
                </a:solidFill>
                <a:latin typeface="Avenir Book" panose="02000503020000020003" pitchFamily="2" charset="0"/>
                <a:ea typeface="Baskerville" panose="02020502070401020303" pitchFamily="18" charset="0"/>
                <a:cs typeface="Farah" pitchFamily="2" charset="-78"/>
                <a:sym typeface="+mn-lt"/>
              </a:rPr>
              <a:t>Your teammate for </a:t>
            </a:r>
            <a:r>
              <a:rPr lang="en-US" altLang="zh-CN" b="1" dirty="0">
                <a:solidFill>
                  <a:schemeClr val="tx1">
                    <a:lumMod val="85000"/>
                    <a:lumOff val="15000"/>
                  </a:schemeClr>
                </a:solidFill>
                <a:latin typeface="Avenir Book" panose="02000503020000020003" pitchFamily="2" charset="0"/>
                <a:ea typeface="Baskerville" panose="02020502070401020303" pitchFamily="18" charset="0"/>
                <a:cs typeface="Farah" pitchFamily="2" charset="-78"/>
                <a:sym typeface="+mn-lt"/>
              </a:rPr>
              <a:t>Code Quality </a:t>
            </a:r>
            <a:r>
              <a:rPr lang="en-US" altLang="zh-CN" sz="1600" dirty="0">
                <a:solidFill>
                  <a:schemeClr val="tx1">
                    <a:lumMod val="85000"/>
                    <a:lumOff val="15000"/>
                  </a:schemeClr>
                </a:solidFill>
                <a:latin typeface="Avenir Book" panose="02000503020000020003" pitchFamily="2" charset="0"/>
                <a:ea typeface="Baskerville" panose="02020502070401020303" pitchFamily="18" charset="0"/>
                <a:cs typeface="Farah" pitchFamily="2" charset="-78"/>
                <a:sym typeface="+mn-lt"/>
              </a:rPr>
              <a:t>and </a:t>
            </a:r>
            <a:r>
              <a:rPr lang="en-US" altLang="zh-CN" b="1" dirty="0">
                <a:solidFill>
                  <a:schemeClr val="tx1">
                    <a:lumMod val="85000"/>
                    <a:lumOff val="15000"/>
                  </a:schemeClr>
                </a:solidFill>
                <a:latin typeface="Avenir Book" panose="02000503020000020003" pitchFamily="2" charset="0"/>
                <a:ea typeface="Baskerville" panose="02020502070401020303" pitchFamily="18" charset="0"/>
                <a:cs typeface="Farah" pitchFamily="2" charset="-78"/>
                <a:sym typeface="+mn-lt"/>
              </a:rPr>
              <a:t>Code Security</a:t>
            </a:r>
            <a:endParaRPr lang="zh-CN" altLang="en-US" sz="1600" b="1" dirty="0">
              <a:solidFill>
                <a:schemeClr val="tx1">
                  <a:lumMod val="85000"/>
                  <a:lumOff val="15000"/>
                </a:schemeClr>
              </a:solidFill>
              <a:latin typeface="Avenir Book" panose="02000503020000020003" pitchFamily="2" charset="0"/>
              <a:cs typeface="Farah" pitchFamily="2" charset="-78"/>
              <a:sym typeface="+mn-lt"/>
            </a:endParaRPr>
          </a:p>
        </p:txBody>
      </p:sp>
      <p:sp>
        <p:nvSpPr>
          <p:cNvPr id="2" name="文本框 1">
            <a:extLst>
              <a:ext uri="{FF2B5EF4-FFF2-40B4-BE49-F238E27FC236}">
                <a16:creationId xmlns:a16="http://schemas.microsoft.com/office/drawing/2014/main" id="{FE4C2FD8-1DBB-8249-A7AF-4781191A389C}"/>
              </a:ext>
            </a:extLst>
          </p:cNvPr>
          <p:cNvSpPr txBox="1"/>
          <p:nvPr/>
        </p:nvSpPr>
        <p:spPr>
          <a:xfrm>
            <a:off x="4828808" y="2508058"/>
            <a:ext cx="5893831" cy="769441"/>
          </a:xfrm>
          <a:prstGeom prst="rect">
            <a:avLst/>
          </a:prstGeom>
          <a:noFill/>
        </p:spPr>
        <p:txBody>
          <a:bodyPr wrap="square" rtlCol="0">
            <a:spAutoFit/>
          </a:bodyPr>
          <a:lstStyle/>
          <a:p>
            <a:r>
              <a:rPr kumimoji="1" lang="en-US" altLang="zh-CN" sz="4400" dirty="0">
                <a:latin typeface="Futura Medium" panose="020B0602020204020303" pitchFamily="34" charset="-79"/>
                <a:ea typeface="Apple Symbols" panose="02000000000000000000" pitchFamily="2" charset="-79"/>
                <a:cs typeface="Futura Medium" panose="020B0602020204020303" pitchFamily="34" charset="-79"/>
              </a:rPr>
              <a:t>Functionalities</a:t>
            </a:r>
            <a:endParaRPr kumimoji="1" lang="zh-CN" altLang="en-US" sz="4400" dirty="0">
              <a:latin typeface="Futura Medium" panose="020B0602020204020303" pitchFamily="34" charset="-79"/>
              <a:ea typeface="Apple Symbols" panose="02000000000000000000" pitchFamily="2" charset="-79"/>
              <a:cs typeface="Futura Medium" panose="020B0602020204020303" pitchFamily="34" charset="-79"/>
            </a:endParaRPr>
          </a:p>
        </p:txBody>
      </p:sp>
      <p:pic>
        <p:nvPicPr>
          <p:cNvPr id="11" name="图片 10">
            <a:extLst>
              <a:ext uri="{FF2B5EF4-FFF2-40B4-BE49-F238E27FC236}">
                <a16:creationId xmlns:a16="http://schemas.microsoft.com/office/drawing/2014/main" id="{FC7006A0-8E50-0241-B0CC-3FDFF01A39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5727" y="645973"/>
            <a:ext cx="2387600" cy="850900"/>
          </a:xfrm>
          <a:prstGeom prst="rect">
            <a:avLst/>
          </a:prstGeom>
        </p:spPr>
      </p:pic>
    </p:spTree>
    <p:extLst>
      <p:ext uri="{BB962C8B-B14F-4D97-AF65-F5344CB8AC3E}">
        <p14:creationId xmlns:p14="http://schemas.microsoft.com/office/powerpoint/2010/main" val="28814362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4648" y="511715"/>
            <a:ext cx="3303793" cy="523220"/>
          </a:xfrm>
          <a:prstGeom prst="rect">
            <a:avLst/>
          </a:prstGeom>
          <a:noFill/>
        </p:spPr>
        <p:txBody>
          <a:bodyPr wrap="square" rtlCol="0">
            <a:spAutoFit/>
          </a:bodyPr>
          <a:lstStyle/>
          <a:p>
            <a:r>
              <a:rPr lang="en" altLang="zh-CN" sz="2800" dirty="0">
                <a:solidFill>
                  <a:schemeClr val="tx1">
                    <a:lumMod val="85000"/>
                    <a:lumOff val="15000"/>
                  </a:schemeClr>
                </a:solidFill>
                <a:latin typeface="Futura Medium" panose="020B0602020204020303" pitchFamily="34" charset="-79"/>
                <a:cs typeface="Futura Medium" panose="020B0602020204020303" pitchFamily="34" charset="-79"/>
                <a:sym typeface="+mn-lt"/>
              </a:rPr>
              <a:t>Analysis Dimension</a:t>
            </a:r>
            <a:endParaRPr lang="zh-CN" altLang="en-US" sz="2800" dirty="0">
              <a:solidFill>
                <a:schemeClr val="tx1">
                  <a:lumMod val="85000"/>
                  <a:lumOff val="15000"/>
                </a:schemeClr>
              </a:solidFill>
              <a:latin typeface="Futura Medium" panose="020B0602020204020303" pitchFamily="34" charset="-79"/>
              <a:cs typeface="Futura Medium" panose="020B0602020204020303" pitchFamily="34" charset="-79"/>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sp>
        <p:nvSpPr>
          <p:cNvPr id="26" name="圆角矩形 25">
            <a:extLst>
              <a:ext uri="{FF2B5EF4-FFF2-40B4-BE49-F238E27FC236}">
                <a16:creationId xmlns:a16="http://schemas.microsoft.com/office/drawing/2014/main" id="{FC2C6924-62A5-1D43-879C-E572F382D230}"/>
              </a:ext>
            </a:extLst>
          </p:cNvPr>
          <p:cNvSpPr/>
          <p:nvPr/>
        </p:nvSpPr>
        <p:spPr>
          <a:xfrm>
            <a:off x="5263300" y="4252894"/>
            <a:ext cx="1752456" cy="1754999"/>
          </a:xfrm>
          <a:prstGeom prst="roundRect">
            <a:avLst>
              <a:gd name="adj" fmla="val 9951"/>
            </a:avLst>
          </a:prstGeom>
          <a:solidFill>
            <a:srgbClr val="1C4885"/>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圆角矩形 26">
            <a:extLst>
              <a:ext uri="{FF2B5EF4-FFF2-40B4-BE49-F238E27FC236}">
                <a16:creationId xmlns:a16="http://schemas.microsoft.com/office/drawing/2014/main" id="{FA4E39FD-0437-4740-9C06-760551FC54DE}"/>
              </a:ext>
            </a:extLst>
          </p:cNvPr>
          <p:cNvSpPr/>
          <p:nvPr/>
        </p:nvSpPr>
        <p:spPr>
          <a:xfrm>
            <a:off x="5263300" y="3667894"/>
            <a:ext cx="1752456" cy="1754999"/>
          </a:xfrm>
          <a:prstGeom prst="roundRect">
            <a:avLst>
              <a:gd name="adj" fmla="val 9951"/>
            </a:avLst>
          </a:prstGeom>
          <a:solidFill>
            <a:schemeClr val="bg1">
              <a:lumMod val="85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圆角矩形 27">
            <a:extLst>
              <a:ext uri="{FF2B5EF4-FFF2-40B4-BE49-F238E27FC236}">
                <a16:creationId xmlns:a16="http://schemas.microsoft.com/office/drawing/2014/main" id="{E1321618-BA33-114C-849B-AAD1F1345A74}"/>
              </a:ext>
            </a:extLst>
          </p:cNvPr>
          <p:cNvSpPr/>
          <p:nvPr/>
        </p:nvSpPr>
        <p:spPr>
          <a:xfrm>
            <a:off x="5263300" y="3082894"/>
            <a:ext cx="1752456" cy="1754999"/>
          </a:xfrm>
          <a:prstGeom prst="roundRect">
            <a:avLst>
              <a:gd name="adj" fmla="val 9951"/>
            </a:avLst>
          </a:prstGeom>
          <a:solidFill>
            <a:srgbClr val="1C4885"/>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 name="图片 2">
            <a:extLst>
              <a:ext uri="{FF2B5EF4-FFF2-40B4-BE49-F238E27FC236}">
                <a16:creationId xmlns:a16="http://schemas.microsoft.com/office/drawing/2014/main" id="{D8DF42A1-870E-AF4E-AFF0-8D1D783783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8704" y="3512266"/>
            <a:ext cx="673100" cy="660400"/>
          </a:xfrm>
          <a:prstGeom prst="rect">
            <a:avLst/>
          </a:prstGeom>
        </p:spPr>
      </p:pic>
      <p:sp>
        <p:nvSpPr>
          <p:cNvPr id="29" name="文本框 28">
            <a:extLst>
              <a:ext uri="{FF2B5EF4-FFF2-40B4-BE49-F238E27FC236}">
                <a16:creationId xmlns:a16="http://schemas.microsoft.com/office/drawing/2014/main" id="{B9413FAA-D571-F34A-9C02-8FC4C1025AB1}"/>
              </a:ext>
            </a:extLst>
          </p:cNvPr>
          <p:cNvSpPr txBox="1"/>
          <p:nvPr/>
        </p:nvSpPr>
        <p:spPr>
          <a:xfrm>
            <a:off x="2008769" y="3727248"/>
            <a:ext cx="1663547" cy="369332"/>
          </a:xfrm>
          <a:prstGeom prst="rect">
            <a:avLst/>
          </a:prstGeom>
          <a:noFill/>
        </p:spPr>
        <p:txBody>
          <a:bodyPr wrap="square" rtlCol="0">
            <a:spAutoFit/>
          </a:bodyPr>
          <a:lstStyle/>
          <a:p>
            <a:r>
              <a:rPr kumimoji="1" lang="en-US" altLang="zh-CN" dirty="0">
                <a:latin typeface="Avenir Book" panose="02000503020000020003" pitchFamily="2" charset="0"/>
              </a:rPr>
              <a:t>Code Quality</a:t>
            </a:r>
            <a:endParaRPr kumimoji="1" lang="zh-CN" altLang="en-US" dirty="0">
              <a:latin typeface="Avenir Book" panose="02000503020000020003" pitchFamily="2" charset="0"/>
            </a:endParaRPr>
          </a:p>
        </p:txBody>
      </p:sp>
      <p:sp>
        <p:nvSpPr>
          <p:cNvPr id="30" name="文本框 29">
            <a:extLst>
              <a:ext uri="{FF2B5EF4-FFF2-40B4-BE49-F238E27FC236}">
                <a16:creationId xmlns:a16="http://schemas.microsoft.com/office/drawing/2014/main" id="{8BBFE02D-0934-3E4E-A387-ECFC44380251}"/>
              </a:ext>
            </a:extLst>
          </p:cNvPr>
          <p:cNvSpPr txBox="1"/>
          <p:nvPr/>
        </p:nvSpPr>
        <p:spPr>
          <a:xfrm>
            <a:off x="707141" y="4270222"/>
            <a:ext cx="3910988" cy="523220"/>
          </a:xfrm>
          <a:prstGeom prst="rect">
            <a:avLst/>
          </a:prstGeom>
          <a:noFill/>
        </p:spPr>
        <p:txBody>
          <a:bodyPr wrap="square" rtlCol="0">
            <a:spAutoFit/>
          </a:bodyPr>
          <a:lstStyle/>
          <a:p>
            <a:pPr algn="ctr"/>
            <a:r>
              <a:rPr kumimoji="1" lang="en-US" altLang="zh-CN" sz="1400" dirty="0">
                <a:latin typeface="Avenir Book" panose="02000503020000020003" pitchFamily="2" charset="0"/>
              </a:rPr>
              <a:t>Catch existing tricky bugs or</a:t>
            </a:r>
            <a:r>
              <a:rPr kumimoji="1" lang="zh-CN" altLang="en-US" sz="1400" dirty="0">
                <a:latin typeface="Avenir Book" panose="02000503020000020003" pitchFamily="2" charset="0"/>
              </a:rPr>
              <a:t> </a:t>
            </a:r>
            <a:r>
              <a:rPr kumimoji="1" lang="en-US" altLang="zh-CN" sz="1400" dirty="0">
                <a:latin typeface="Avenir Book" panose="02000503020000020003" pitchFamily="2" charset="0"/>
              </a:rPr>
              <a:t>to prevent </a:t>
            </a:r>
            <a:r>
              <a:rPr lang="en" altLang="zh-CN" sz="1400" dirty="0">
                <a:latin typeface="Avenir Book" panose="02000503020000020003" pitchFamily="2" charset="0"/>
              </a:rPr>
              <a:t>undefined behavior from impacting end-users.</a:t>
            </a:r>
            <a:endParaRPr kumimoji="1" lang="zh-CN" altLang="en-US" sz="1400" dirty="0">
              <a:latin typeface="Avenir Book" panose="02000503020000020003" pitchFamily="2" charset="0"/>
            </a:endParaRPr>
          </a:p>
        </p:txBody>
      </p:sp>
      <p:pic>
        <p:nvPicPr>
          <p:cNvPr id="32" name="图片 31">
            <a:extLst>
              <a:ext uri="{FF2B5EF4-FFF2-40B4-BE49-F238E27FC236}">
                <a16:creationId xmlns:a16="http://schemas.microsoft.com/office/drawing/2014/main" id="{3CC0DF38-5684-EE4F-ABB8-6A00FA397D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7035" y="4838755"/>
            <a:ext cx="711200" cy="406400"/>
          </a:xfrm>
          <a:prstGeom prst="rect">
            <a:avLst/>
          </a:prstGeom>
        </p:spPr>
      </p:pic>
      <p:pic>
        <p:nvPicPr>
          <p:cNvPr id="34" name="图片 33">
            <a:extLst>
              <a:ext uri="{FF2B5EF4-FFF2-40B4-BE49-F238E27FC236}">
                <a16:creationId xmlns:a16="http://schemas.microsoft.com/office/drawing/2014/main" id="{881CEF0C-8DE8-8549-8557-15A45C782C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46672" y="2677147"/>
            <a:ext cx="1346200" cy="444500"/>
          </a:xfrm>
          <a:prstGeom prst="rect">
            <a:avLst/>
          </a:prstGeom>
        </p:spPr>
      </p:pic>
      <p:pic>
        <p:nvPicPr>
          <p:cNvPr id="36" name="图片 35">
            <a:extLst>
              <a:ext uri="{FF2B5EF4-FFF2-40B4-BE49-F238E27FC236}">
                <a16:creationId xmlns:a16="http://schemas.microsoft.com/office/drawing/2014/main" id="{290778E9-1DB7-9E4E-BA88-8D88D8FD67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8129" y="1216389"/>
            <a:ext cx="601643" cy="623130"/>
          </a:xfrm>
          <a:prstGeom prst="rect">
            <a:avLst/>
          </a:prstGeom>
        </p:spPr>
      </p:pic>
      <p:sp>
        <p:nvSpPr>
          <p:cNvPr id="37" name="文本框 36">
            <a:extLst>
              <a:ext uri="{FF2B5EF4-FFF2-40B4-BE49-F238E27FC236}">
                <a16:creationId xmlns:a16="http://schemas.microsoft.com/office/drawing/2014/main" id="{08D06672-631F-FF4A-92F5-65741BF7A305}"/>
              </a:ext>
            </a:extLst>
          </p:cNvPr>
          <p:cNvSpPr txBox="1"/>
          <p:nvPr/>
        </p:nvSpPr>
        <p:spPr>
          <a:xfrm>
            <a:off x="5265184" y="1365187"/>
            <a:ext cx="2346135" cy="369332"/>
          </a:xfrm>
          <a:prstGeom prst="rect">
            <a:avLst/>
          </a:prstGeom>
          <a:noFill/>
        </p:spPr>
        <p:txBody>
          <a:bodyPr wrap="square" rtlCol="0">
            <a:spAutoFit/>
          </a:bodyPr>
          <a:lstStyle/>
          <a:p>
            <a:r>
              <a:rPr kumimoji="1" lang="en-US" altLang="zh-CN" dirty="0">
                <a:latin typeface="Avenir Book" panose="02000503020000020003" pitchFamily="2" charset="0"/>
              </a:rPr>
              <a:t>Application Security</a:t>
            </a:r>
            <a:endParaRPr kumimoji="1" lang="zh-CN" altLang="en-US" dirty="0">
              <a:latin typeface="Avenir Book" panose="02000503020000020003" pitchFamily="2" charset="0"/>
            </a:endParaRPr>
          </a:p>
        </p:txBody>
      </p:sp>
      <p:sp>
        <p:nvSpPr>
          <p:cNvPr id="38" name="文本框 37">
            <a:extLst>
              <a:ext uri="{FF2B5EF4-FFF2-40B4-BE49-F238E27FC236}">
                <a16:creationId xmlns:a16="http://schemas.microsoft.com/office/drawing/2014/main" id="{08EA9399-B34C-C645-A6BC-4A08F59A0D19}"/>
              </a:ext>
            </a:extLst>
          </p:cNvPr>
          <p:cNvSpPr txBox="1"/>
          <p:nvPr/>
        </p:nvSpPr>
        <p:spPr>
          <a:xfrm>
            <a:off x="4394394" y="1907061"/>
            <a:ext cx="3676033" cy="738664"/>
          </a:xfrm>
          <a:prstGeom prst="rect">
            <a:avLst/>
          </a:prstGeom>
          <a:noFill/>
        </p:spPr>
        <p:txBody>
          <a:bodyPr wrap="square" rtlCol="0">
            <a:spAutoFit/>
          </a:bodyPr>
          <a:lstStyle/>
          <a:p>
            <a:pPr algn="ctr"/>
            <a:r>
              <a:rPr kumimoji="1" lang="en-US" altLang="zh-CN" sz="1400" dirty="0">
                <a:latin typeface="Avenir Book" panose="02000503020000020003" pitchFamily="2" charset="0"/>
              </a:rPr>
              <a:t>Fix vulnerabilities that compromise your app, and learn AppSec along the way with Security Hotspots.</a:t>
            </a:r>
            <a:endParaRPr kumimoji="1" lang="zh-CN" altLang="en-US" sz="1400" dirty="0">
              <a:latin typeface="Avenir Book" panose="02000503020000020003" pitchFamily="2" charset="0"/>
            </a:endParaRPr>
          </a:p>
        </p:txBody>
      </p:sp>
      <p:pic>
        <p:nvPicPr>
          <p:cNvPr id="40" name="图片 39">
            <a:extLst>
              <a:ext uri="{FF2B5EF4-FFF2-40B4-BE49-F238E27FC236}">
                <a16:creationId xmlns:a16="http://schemas.microsoft.com/office/drawing/2014/main" id="{89164A47-3E84-C241-9FA2-95EF41CADB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25898" y="2713267"/>
            <a:ext cx="1587500" cy="330200"/>
          </a:xfrm>
          <a:prstGeom prst="rect">
            <a:avLst/>
          </a:prstGeom>
        </p:spPr>
      </p:pic>
      <p:sp>
        <p:nvSpPr>
          <p:cNvPr id="41" name="文本框 40">
            <a:extLst>
              <a:ext uri="{FF2B5EF4-FFF2-40B4-BE49-F238E27FC236}">
                <a16:creationId xmlns:a16="http://schemas.microsoft.com/office/drawing/2014/main" id="{9AA9E01A-F7BE-CC4D-AA3E-481BA6674B5A}"/>
              </a:ext>
            </a:extLst>
          </p:cNvPr>
          <p:cNvSpPr txBox="1"/>
          <p:nvPr/>
        </p:nvSpPr>
        <p:spPr>
          <a:xfrm>
            <a:off x="9173765" y="3657800"/>
            <a:ext cx="2346135" cy="369332"/>
          </a:xfrm>
          <a:prstGeom prst="rect">
            <a:avLst/>
          </a:prstGeom>
          <a:noFill/>
        </p:spPr>
        <p:txBody>
          <a:bodyPr wrap="square" rtlCol="0">
            <a:spAutoFit/>
          </a:bodyPr>
          <a:lstStyle/>
          <a:p>
            <a:r>
              <a:rPr kumimoji="1" lang="en-US" altLang="zh-CN" dirty="0">
                <a:latin typeface="Avenir Book" panose="02000503020000020003" pitchFamily="2" charset="0"/>
              </a:rPr>
              <a:t>Technical Advance</a:t>
            </a:r>
            <a:endParaRPr kumimoji="1" lang="zh-CN" altLang="en-US" dirty="0">
              <a:latin typeface="Avenir Book" panose="02000503020000020003" pitchFamily="2" charset="0"/>
            </a:endParaRPr>
          </a:p>
        </p:txBody>
      </p:sp>
      <p:pic>
        <p:nvPicPr>
          <p:cNvPr id="43" name="图片 42">
            <a:extLst>
              <a:ext uri="{FF2B5EF4-FFF2-40B4-BE49-F238E27FC236}">
                <a16:creationId xmlns:a16="http://schemas.microsoft.com/office/drawing/2014/main" id="{77D2FC3D-E5E9-3445-AAA7-6953268926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85663" y="3512266"/>
            <a:ext cx="688102" cy="627742"/>
          </a:xfrm>
          <a:prstGeom prst="rect">
            <a:avLst/>
          </a:prstGeom>
        </p:spPr>
      </p:pic>
      <p:sp>
        <p:nvSpPr>
          <p:cNvPr id="44" name="文本框 43">
            <a:extLst>
              <a:ext uri="{FF2B5EF4-FFF2-40B4-BE49-F238E27FC236}">
                <a16:creationId xmlns:a16="http://schemas.microsoft.com/office/drawing/2014/main" id="{49F61DDF-D341-B648-9975-14BDD27D96E1}"/>
              </a:ext>
            </a:extLst>
          </p:cNvPr>
          <p:cNvSpPr txBox="1"/>
          <p:nvPr/>
        </p:nvSpPr>
        <p:spPr>
          <a:xfrm>
            <a:off x="7816097" y="4283208"/>
            <a:ext cx="4064193" cy="523220"/>
          </a:xfrm>
          <a:prstGeom prst="rect">
            <a:avLst/>
          </a:prstGeom>
          <a:noFill/>
        </p:spPr>
        <p:txBody>
          <a:bodyPr wrap="square" rtlCol="0">
            <a:spAutoFit/>
          </a:bodyPr>
          <a:lstStyle/>
          <a:p>
            <a:pPr algn="ctr"/>
            <a:r>
              <a:rPr kumimoji="1" lang="en-US" altLang="zh-CN" sz="1400" dirty="0">
                <a:latin typeface="Avenir Book" panose="02000503020000020003" pitchFamily="2" charset="0"/>
              </a:rPr>
              <a:t>Ensure the maintainability and readability of code. Increase developer velocity and efficiency.</a:t>
            </a:r>
            <a:endParaRPr kumimoji="1" lang="zh-CN" altLang="en-US" sz="1400" dirty="0">
              <a:latin typeface="Avenir Book" panose="02000503020000020003" pitchFamily="2" charset="0"/>
            </a:endParaRPr>
          </a:p>
        </p:txBody>
      </p:sp>
      <p:pic>
        <p:nvPicPr>
          <p:cNvPr id="46" name="图片 45">
            <a:extLst>
              <a:ext uri="{FF2B5EF4-FFF2-40B4-BE49-F238E27FC236}">
                <a16:creationId xmlns:a16="http://schemas.microsoft.com/office/drawing/2014/main" id="{50BE39E4-153A-784B-99E9-18DB4F64383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17739" y="4787955"/>
            <a:ext cx="1244600" cy="457200"/>
          </a:xfrm>
          <a:prstGeom prst="rect">
            <a:avLst/>
          </a:prstGeom>
        </p:spPr>
      </p:pic>
      <p:pic>
        <p:nvPicPr>
          <p:cNvPr id="47" name="图片 46">
            <a:extLst>
              <a:ext uri="{FF2B5EF4-FFF2-40B4-BE49-F238E27FC236}">
                <a16:creationId xmlns:a16="http://schemas.microsoft.com/office/drawing/2014/main" id="{8F264954-EE4B-C148-AA23-A01B260E090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73765" y="514287"/>
            <a:ext cx="2387600" cy="850900"/>
          </a:xfrm>
          <a:prstGeom prst="rect">
            <a:avLst/>
          </a:prstGeom>
        </p:spPr>
      </p:pic>
    </p:spTree>
    <p:extLst>
      <p:ext uri="{BB962C8B-B14F-4D97-AF65-F5344CB8AC3E}">
        <p14:creationId xmlns:p14="http://schemas.microsoft.com/office/powerpoint/2010/main" val="33963318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4648" y="511715"/>
            <a:ext cx="3303793" cy="523220"/>
          </a:xfrm>
          <a:prstGeom prst="rect">
            <a:avLst/>
          </a:prstGeom>
          <a:noFill/>
        </p:spPr>
        <p:txBody>
          <a:bodyPr wrap="square" rtlCol="0">
            <a:spAutoFit/>
          </a:bodyPr>
          <a:lstStyle/>
          <a:p>
            <a:r>
              <a:rPr lang="en" altLang="zh-CN" sz="2800" dirty="0">
                <a:solidFill>
                  <a:schemeClr val="tx1">
                    <a:lumMod val="85000"/>
                    <a:lumOff val="15000"/>
                  </a:schemeClr>
                </a:solidFill>
                <a:latin typeface="Futura Medium" panose="020B0602020204020303" pitchFamily="34" charset="-79"/>
                <a:cs typeface="Futura Medium" panose="020B0602020204020303" pitchFamily="34" charset="-79"/>
                <a:sym typeface="+mn-lt"/>
              </a:rPr>
              <a:t>Result</a:t>
            </a:r>
            <a:endParaRPr lang="zh-CN" altLang="en-US" sz="2800" dirty="0">
              <a:solidFill>
                <a:schemeClr val="tx1">
                  <a:lumMod val="85000"/>
                  <a:lumOff val="15000"/>
                </a:schemeClr>
              </a:solidFill>
              <a:latin typeface="Futura Medium" panose="020B0602020204020303" pitchFamily="34" charset="-79"/>
              <a:cs typeface="Futura Medium" panose="020B0602020204020303" pitchFamily="34" charset="-79"/>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47" name="图片 46">
            <a:extLst>
              <a:ext uri="{FF2B5EF4-FFF2-40B4-BE49-F238E27FC236}">
                <a16:creationId xmlns:a16="http://schemas.microsoft.com/office/drawing/2014/main" id="{8F264954-EE4B-C148-AA23-A01B260E09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3765" y="514287"/>
            <a:ext cx="2387600" cy="850900"/>
          </a:xfrm>
          <a:prstGeom prst="rect">
            <a:avLst/>
          </a:prstGeom>
        </p:spPr>
      </p:pic>
      <p:sp>
        <p:nvSpPr>
          <p:cNvPr id="13" name="矩形 12">
            <a:extLst>
              <a:ext uri="{FF2B5EF4-FFF2-40B4-BE49-F238E27FC236}">
                <a16:creationId xmlns:a16="http://schemas.microsoft.com/office/drawing/2014/main" id="{7503B45A-C4C9-4146-A5EB-A1C472CB9412}"/>
              </a:ext>
            </a:extLst>
          </p:cNvPr>
          <p:cNvSpPr/>
          <p:nvPr/>
        </p:nvSpPr>
        <p:spPr>
          <a:xfrm>
            <a:off x="4026502" y="4540919"/>
            <a:ext cx="5725810" cy="646331"/>
          </a:xfrm>
          <a:prstGeom prst="rect">
            <a:avLst/>
          </a:prstGeom>
        </p:spPr>
        <p:txBody>
          <a:bodyPr wrap="square">
            <a:spAutoFit/>
          </a:bodyPr>
          <a:lstStyle/>
          <a:p>
            <a:r>
              <a:rPr lang="en-US" altLang="zh-CN" b="1" dirty="0">
                <a:latin typeface="Avenir Book" panose="02000503020000020003" pitchFamily="2" charset="0"/>
              </a:rPr>
              <a:t>A Comprehensive And Visual Report</a:t>
            </a:r>
          </a:p>
          <a:p>
            <a:endParaRPr lang="en-US" altLang="zh-CN" dirty="0">
              <a:latin typeface="Avenir Book" panose="02000503020000020003" pitchFamily="2" charset="0"/>
            </a:endParaRPr>
          </a:p>
        </p:txBody>
      </p:sp>
      <p:pic>
        <p:nvPicPr>
          <p:cNvPr id="3" name="图片 2">
            <a:extLst>
              <a:ext uri="{FF2B5EF4-FFF2-40B4-BE49-F238E27FC236}">
                <a16:creationId xmlns:a16="http://schemas.microsoft.com/office/drawing/2014/main" id="{6611ECF8-153E-4B45-92DB-068752FF42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27531" y="1681266"/>
            <a:ext cx="9536935" cy="2494034"/>
          </a:xfrm>
          <a:prstGeom prst="rect">
            <a:avLst/>
          </a:prstGeom>
        </p:spPr>
      </p:pic>
      <p:sp>
        <p:nvSpPr>
          <p:cNvPr id="7" name="文本框 6">
            <a:extLst>
              <a:ext uri="{FF2B5EF4-FFF2-40B4-BE49-F238E27FC236}">
                <a16:creationId xmlns:a16="http://schemas.microsoft.com/office/drawing/2014/main" id="{A9A000B3-5D0C-0C48-8742-470A6A970CB2}"/>
              </a:ext>
            </a:extLst>
          </p:cNvPr>
          <p:cNvSpPr txBox="1"/>
          <p:nvPr/>
        </p:nvSpPr>
        <p:spPr>
          <a:xfrm>
            <a:off x="1327531" y="5187250"/>
            <a:ext cx="9460211" cy="1231106"/>
          </a:xfrm>
          <a:prstGeom prst="rect">
            <a:avLst/>
          </a:prstGeom>
          <a:noFill/>
        </p:spPr>
        <p:txBody>
          <a:bodyPr wrap="square" rtlCol="0">
            <a:spAutoFit/>
          </a:bodyPr>
          <a:lstStyle/>
          <a:p>
            <a:pPr algn="ctr"/>
            <a:r>
              <a:rPr kumimoji="1" lang="en" altLang="zh-CN" dirty="0">
                <a:latin typeface="Avenir Book" panose="02000503020000020003" pitchFamily="2" charset="0"/>
              </a:rPr>
              <a:t>SonarQube sets a </a:t>
            </a:r>
            <a:r>
              <a:rPr kumimoji="1" lang="en" altLang="zh-CN" sz="2000" b="1" dirty="0">
                <a:latin typeface="Avenir Book" panose="02000503020000020003" pitchFamily="2" charset="0"/>
              </a:rPr>
              <a:t>Quality Gate </a:t>
            </a:r>
            <a:r>
              <a:rPr kumimoji="1" lang="en" altLang="zh-CN" dirty="0">
                <a:latin typeface="Avenir Book" panose="02000503020000020003" pitchFamily="2" charset="0"/>
              </a:rPr>
              <a:t>during evaluation, i.e. the quality of the code needs to meet certain criteria to be in               state, otherwise it will be in              state. For code that has passed, SonarQube can quickly assign a score A~E based on the quality of the code, which allows the code to be quickly and intuitively evaluated in multiple dimensions.</a:t>
            </a:r>
            <a:endParaRPr kumimoji="1" lang="zh-CN" altLang="en-US" dirty="0">
              <a:latin typeface="Avenir Book" panose="02000503020000020003" pitchFamily="2" charset="0"/>
            </a:endParaRPr>
          </a:p>
        </p:txBody>
      </p:sp>
      <p:pic>
        <p:nvPicPr>
          <p:cNvPr id="9" name="图片 8">
            <a:extLst>
              <a:ext uri="{FF2B5EF4-FFF2-40B4-BE49-F238E27FC236}">
                <a16:creationId xmlns:a16="http://schemas.microsoft.com/office/drawing/2014/main" id="{516EB5D7-DA04-3A4F-A269-14B2B535B6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09513" y="5548689"/>
            <a:ext cx="754869" cy="254114"/>
          </a:xfrm>
          <a:prstGeom prst="rect">
            <a:avLst/>
          </a:prstGeom>
        </p:spPr>
      </p:pic>
      <p:pic>
        <p:nvPicPr>
          <p:cNvPr id="15" name="图片 14">
            <a:extLst>
              <a:ext uri="{FF2B5EF4-FFF2-40B4-BE49-F238E27FC236}">
                <a16:creationId xmlns:a16="http://schemas.microsoft.com/office/drawing/2014/main" id="{424C2EDE-074F-284B-A468-EFABDACDFE0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5400" y="5532116"/>
            <a:ext cx="728317" cy="274976"/>
          </a:xfrm>
          <a:prstGeom prst="rect">
            <a:avLst/>
          </a:prstGeom>
        </p:spPr>
      </p:pic>
    </p:spTree>
    <p:extLst>
      <p:ext uri="{BB962C8B-B14F-4D97-AF65-F5344CB8AC3E}">
        <p14:creationId xmlns:p14="http://schemas.microsoft.com/office/powerpoint/2010/main" val="33792714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4648" y="511715"/>
            <a:ext cx="3776202" cy="523220"/>
          </a:xfrm>
          <a:prstGeom prst="rect">
            <a:avLst/>
          </a:prstGeom>
          <a:noFill/>
        </p:spPr>
        <p:txBody>
          <a:bodyPr wrap="square" rtlCol="0">
            <a:spAutoFit/>
          </a:bodyPr>
          <a:lstStyle/>
          <a:p>
            <a:r>
              <a:rPr lang="en-US" altLang="zh-CN" sz="2800" dirty="0">
                <a:solidFill>
                  <a:schemeClr val="tx1">
                    <a:lumMod val="85000"/>
                    <a:lumOff val="15000"/>
                  </a:schemeClr>
                </a:solidFill>
                <a:latin typeface="Futura Medium" panose="020B0602020204020303" pitchFamily="34" charset="-79"/>
                <a:cs typeface="Futura Medium" panose="020B0602020204020303" pitchFamily="34" charset="-79"/>
                <a:sym typeface="+mn-lt"/>
              </a:rPr>
              <a:t>Issue Management</a:t>
            </a:r>
            <a:endParaRPr lang="zh-CN" altLang="en-US" sz="2800" dirty="0">
              <a:solidFill>
                <a:schemeClr val="tx1">
                  <a:lumMod val="85000"/>
                  <a:lumOff val="15000"/>
                </a:schemeClr>
              </a:solidFill>
              <a:latin typeface="Futura Medium" panose="020B0602020204020303" pitchFamily="34" charset="-79"/>
              <a:cs typeface="Futura Medium" panose="020B0602020204020303" pitchFamily="34" charset="-79"/>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47" name="图片 46">
            <a:extLst>
              <a:ext uri="{FF2B5EF4-FFF2-40B4-BE49-F238E27FC236}">
                <a16:creationId xmlns:a16="http://schemas.microsoft.com/office/drawing/2014/main" id="{8F264954-EE4B-C148-AA23-A01B260E09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3765" y="514287"/>
            <a:ext cx="2387600" cy="850900"/>
          </a:xfrm>
          <a:prstGeom prst="rect">
            <a:avLst/>
          </a:prstGeom>
        </p:spPr>
      </p:pic>
      <p:sp>
        <p:nvSpPr>
          <p:cNvPr id="8" name="文本框 7">
            <a:extLst>
              <a:ext uri="{FF2B5EF4-FFF2-40B4-BE49-F238E27FC236}">
                <a16:creationId xmlns:a16="http://schemas.microsoft.com/office/drawing/2014/main" id="{5404AA01-6D64-204C-96CC-C2C2CAF351A5}"/>
              </a:ext>
            </a:extLst>
          </p:cNvPr>
          <p:cNvSpPr txBox="1"/>
          <p:nvPr/>
        </p:nvSpPr>
        <p:spPr>
          <a:xfrm>
            <a:off x="676500" y="4280540"/>
            <a:ext cx="5464623" cy="2646878"/>
          </a:xfrm>
          <a:prstGeom prst="rect">
            <a:avLst/>
          </a:prstGeom>
          <a:noFill/>
        </p:spPr>
        <p:txBody>
          <a:bodyPr wrap="square" rtlCol="0">
            <a:spAutoFit/>
          </a:bodyPr>
          <a:lstStyle/>
          <a:p>
            <a:pPr algn="ctr"/>
            <a:r>
              <a:rPr kumimoji="1" lang="en-US" altLang="zh-CN" b="1" dirty="0">
                <a:latin typeface="Avenir Book" panose="02000503020000020003" pitchFamily="2" charset="0"/>
              </a:rPr>
              <a:t>Issue</a:t>
            </a:r>
            <a:r>
              <a:rPr kumimoji="1" lang="zh-CN" altLang="en-US" b="1" dirty="0">
                <a:latin typeface="Avenir Book" panose="02000503020000020003" pitchFamily="2" charset="0"/>
              </a:rPr>
              <a:t> </a:t>
            </a:r>
            <a:r>
              <a:rPr kumimoji="1" lang="en-US" altLang="zh-CN" b="1" dirty="0">
                <a:latin typeface="Avenir Book" panose="02000503020000020003" pitchFamily="2" charset="0"/>
              </a:rPr>
              <a:t>Grading</a:t>
            </a:r>
          </a:p>
          <a:p>
            <a:pPr algn="ctr"/>
            <a:r>
              <a:rPr kumimoji="1" lang="en" altLang="zh-CN" sz="1600" dirty="0">
                <a:latin typeface="Avenir Book" panose="02000503020000020003" pitchFamily="2" charset="0"/>
              </a:rPr>
              <a:t>In order to have a valid metric for the issues, SonarQube graded all issues</a:t>
            </a:r>
            <a:r>
              <a:rPr kumimoji="1" lang="zh-CN" altLang="en-US" sz="1600" dirty="0">
                <a:latin typeface="Avenir Book" panose="02000503020000020003" pitchFamily="2" charset="0"/>
              </a:rPr>
              <a:t> </a:t>
            </a:r>
            <a:r>
              <a:rPr kumimoji="1" lang="en-US" altLang="zh-CN" sz="1600" dirty="0">
                <a:latin typeface="Avenir Book" panose="02000503020000020003" pitchFamily="2" charset="0"/>
              </a:rPr>
              <a:t>into 4</a:t>
            </a:r>
            <a:r>
              <a:rPr kumimoji="1" lang="zh-CN" altLang="en-US" sz="1600" dirty="0">
                <a:latin typeface="Avenir Book" panose="02000503020000020003" pitchFamily="2" charset="0"/>
              </a:rPr>
              <a:t> </a:t>
            </a:r>
            <a:r>
              <a:rPr kumimoji="1" lang="en-US" altLang="zh-CN" sz="1600" dirty="0">
                <a:latin typeface="Avenir Book" panose="02000503020000020003" pitchFamily="2" charset="0"/>
              </a:rPr>
              <a:t>levels.</a:t>
            </a:r>
          </a:p>
          <a:p>
            <a:pPr algn="ctr"/>
            <a:endParaRPr kumimoji="1" lang="en-US" altLang="zh-CN" sz="1600" dirty="0">
              <a:latin typeface="Avenir Book" panose="02000503020000020003" pitchFamily="2" charset="0"/>
            </a:endParaRPr>
          </a:p>
          <a:p>
            <a:pPr algn="ctr"/>
            <a:r>
              <a:rPr kumimoji="1" lang="en-US" altLang="zh-CN" b="1" dirty="0">
                <a:latin typeface="Avenir Book" panose="02000503020000020003" pitchFamily="2" charset="0"/>
              </a:rPr>
              <a:t>Impact</a:t>
            </a:r>
            <a:r>
              <a:rPr kumimoji="1" lang="en-US" altLang="zh-CN" sz="1600" dirty="0">
                <a:latin typeface="Avenir Book" panose="02000503020000020003" pitchFamily="2" charset="0"/>
              </a:rPr>
              <a:t>: </a:t>
            </a:r>
            <a:r>
              <a:rPr lang="en" altLang="zh-CN" sz="1600" dirty="0">
                <a:solidFill>
                  <a:srgbClr val="000000"/>
                </a:solidFill>
                <a:latin typeface="Avenir Book" panose="02000503020000020003" pitchFamily="2" charset="0"/>
              </a:rPr>
              <a:t>Will the "worst thing" take down the application (either immediately or eventually), or corrupt stored data? If the answer is "yes", impact is high.</a:t>
            </a:r>
          </a:p>
          <a:p>
            <a:pPr algn="ctr"/>
            <a:endParaRPr kumimoji="1" lang="en" altLang="zh-CN" sz="1600" dirty="0">
              <a:solidFill>
                <a:srgbClr val="000000"/>
              </a:solidFill>
              <a:latin typeface="Avenir Book" panose="02000503020000020003" pitchFamily="2" charset="0"/>
            </a:endParaRPr>
          </a:p>
          <a:p>
            <a:r>
              <a:rPr kumimoji="1" lang="en" altLang="zh-CN" b="1" dirty="0">
                <a:solidFill>
                  <a:srgbClr val="000000"/>
                </a:solidFill>
                <a:latin typeface="Avenir Book" panose="02000503020000020003" pitchFamily="2" charset="0"/>
              </a:rPr>
              <a:t>Likelihood</a:t>
            </a:r>
            <a:r>
              <a:rPr kumimoji="1" lang="en" altLang="zh-CN" sz="1600" dirty="0">
                <a:solidFill>
                  <a:srgbClr val="000000"/>
                </a:solidFill>
                <a:latin typeface="Avenir Book" panose="02000503020000020003" pitchFamily="2" charset="0"/>
              </a:rPr>
              <a:t>: What is the probability the worst will happen?</a:t>
            </a:r>
          </a:p>
          <a:p>
            <a:pPr algn="ctr"/>
            <a:endParaRPr kumimoji="1" lang="en-US" altLang="zh-CN" sz="1600" dirty="0">
              <a:latin typeface="Avenir Book" panose="02000503020000020003" pitchFamily="2" charset="0"/>
            </a:endParaRPr>
          </a:p>
        </p:txBody>
      </p:sp>
      <p:pic>
        <p:nvPicPr>
          <p:cNvPr id="3" name="图片 2">
            <a:extLst>
              <a:ext uri="{FF2B5EF4-FFF2-40B4-BE49-F238E27FC236}">
                <a16:creationId xmlns:a16="http://schemas.microsoft.com/office/drawing/2014/main" id="{958B01D9-8C96-3B48-9F5E-1941F019A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0390" y="1365187"/>
            <a:ext cx="3314700" cy="1384300"/>
          </a:xfrm>
          <a:prstGeom prst="rect">
            <a:avLst/>
          </a:prstGeom>
        </p:spPr>
      </p:pic>
      <p:pic>
        <p:nvPicPr>
          <p:cNvPr id="9" name="图片 8">
            <a:extLst>
              <a:ext uri="{FF2B5EF4-FFF2-40B4-BE49-F238E27FC236}">
                <a16:creationId xmlns:a16="http://schemas.microsoft.com/office/drawing/2014/main" id="{194BCFA6-E14F-2C44-9E83-4EDBF2506DC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5428" y="2908913"/>
            <a:ext cx="5464623" cy="1286644"/>
          </a:xfrm>
          <a:prstGeom prst="rect">
            <a:avLst/>
          </a:prstGeom>
        </p:spPr>
      </p:pic>
      <p:pic>
        <p:nvPicPr>
          <p:cNvPr id="12" name="图片 11">
            <a:extLst>
              <a:ext uri="{FF2B5EF4-FFF2-40B4-BE49-F238E27FC236}">
                <a16:creationId xmlns:a16="http://schemas.microsoft.com/office/drawing/2014/main" id="{B6FA69D6-6A76-9240-A6B9-0C8360636B0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69209" y="1367614"/>
            <a:ext cx="2609111" cy="3770929"/>
          </a:xfrm>
          <a:prstGeom prst="rect">
            <a:avLst/>
          </a:prstGeom>
        </p:spPr>
      </p:pic>
      <p:sp>
        <p:nvSpPr>
          <p:cNvPr id="17" name="文本框 16">
            <a:extLst>
              <a:ext uri="{FF2B5EF4-FFF2-40B4-BE49-F238E27FC236}">
                <a16:creationId xmlns:a16="http://schemas.microsoft.com/office/drawing/2014/main" id="{7CC63936-3317-234F-9D0F-40E4E0F595EE}"/>
              </a:ext>
            </a:extLst>
          </p:cNvPr>
          <p:cNvSpPr txBox="1"/>
          <p:nvPr/>
        </p:nvSpPr>
        <p:spPr>
          <a:xfrm>
            <a:off x="7282543" y="5296202"/>
            <a:ext cx="3963981" cy="1600438"/>
          </a:xfrm>
          <a:prstGeom prst="rect">
            <a:avLst/>
          </a:prstGeom>
          <a:noFill/>
        </p:spPr>
        <p:txBody>
          <a:bodyPr wrap="square" rtlCol="0">
            <a:spAutoFit/>
          </a:bodyPr>
          <a:lstStyle/>
          <a:p>
            <a:pPr algn="ctr"/>
            <a:r>
              <a:rPr kumimoji="1" lang="en-US" altLang="zh-CN" b="1" dirty="0">
                <a:latin typeface="Avenir Book" panose="02000503020000020003" pitchFamily="2" charset="0"/>
              </a:rPr>
              <a:t>Manage the issue by yourself</a:t>
            </a:r>
          </a:p>
          <a:p>
            <a:pPr algn="ctr"/>
            <a:r>
              <a:rPr kumimoji="1" lang="en-US" altLang="zh-CN" sz="1600" dirty="0">
                <a:latin typeface="Avenir Book" panose="02000503020000020003" pitchFamily="2" charset="0"/>
              </a:rPr>
              <a:t>Developers can change the level and priority of issues themselves, and can also attach some comments for better handling of issues.</a:t>
            </a:r>
          </a:p>
          <a:p>
            <a:pPr algn="ctr"/>
            <a:endParaRPr kumimoji="1" lang="en-US" altLang="zh-CN" sz="1600" dirty="0">
              <a:latin typeface="Avenir Book" panose="02000503020000020003" pitchFamily="2" charset="0"/>
            </a:endParaRPr>
          </a:p>
        </p:txBody>
      </p:sp>
    </p:spTree>
    <p:extLst>
      <p:ext uri="{BB962C8B-B14F-4D97-AF65-F5344CB8AC3E}">
        <p14:creationId xmlns:p14="http://schemas.microsoft.com/office/powerpoint/2010/main" val="21659157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4648" y="511715"/>
            <a:ext cx="3776202" cy="523220"/>
          </a:xfrm>
          <a:prstGeom prst="rect">
            <a:avLst/>
          </a:prstGeom>
          <a:noFill/>
        </p:spPr>
        <p:txBody>
          <a:bodyPr wrap="square" rtlCol="0">
            <a:spAutoFit/>
          </a:bodyPr>
          <a:lstStyle/>
          <a:p>
            <a:r>
              <a:rPr lang="en-US" altLang="zh-CN" sz="2800" dirty="0">
                <a:solidFill>
                  <a:schemeClr val="tx1">
                    <a:lumMod val="85000"/>
                    <a:lumOff val="15000"/>
                  </a:schemeClr>
                </a:solidFill>
                <a:latin typeface="Futura Medium" panose="020B0602020204020303" pitchFamily="34" charset="-79"/>
                <a:cs typeface="Futura Medium" panose="020B0602020204020303" pitchFamily="34" charset="-79"/>
                <a:sym typeface="+mn-lt"/>
              </a:rPr>
              <a:t>Rules:</a:t>
            </a:r>
            <a:r>
              <a:rPr lang="zh-CN" altLang="en-US" sz="2800" dirty="0">
                <a:solidFill>
                  <a:schemeClr val="tx1">
                    <a:lumMod val="85000"/>
                    <a:lumOff val="15000"/>
                  </a:schemeClr>
                </a:solidFill>
                <a:latin typeface="Futura Medium" panose="020B0602020204020303" pitchFamily="34" charset="-79"/>
                <a:cs typeface="Futura Medium" panose="020B0602020204020303" pitchFamily="34" charset="-79"/>
                <a:sym typeface="+mn-lt"/>
              </a:rPr>
              <a:t> </a:t>
            </a:r>
            <a:r>
              <a:rPr lang="en-US" altLang="zh-CN" sz="2800" dirty="0">
                <a:solidFill>
                  <a:schemeClr val="tx1">
                    <a:lumMod val="85000"/>
                    <a:lumOff val="15000"/>
                  </a:schemeClr>
                </a:solidFill>
                <a:latin typeface="Futura Medium" panose="020B0602020204020303" pitchFamily="34" charset="-79"/>
                <a:cs typeface="Futura Medium" panose="020B0602020204020303" pitchFamily="34" charset="-79"/>
                <a:sym typeface="+mn-lt"/>
              </a:rPr>
              <a:t>Bug</a:t>
            </a:r>
            <a:endParaRPr lang="zh-CN" altLang="en-US" sz="2800" dirty="0">
              <a:solidFill>
                <a:schemeClr val="tx1">
                  <a:lumMod val="85000"/>
                  <a:lumOff val="15000"/>
                </a:schemeClr>
              </a:solidFill>
              <a:latin typeface="Futura Medium" panose="020B0602020204020303" pitchFamily="34" charset="-79"/>
              <a:cs typeface="Futura Medium" panose="020B0602020204020303" pitchFamily="34" charset="-79"/>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47" name="图片 46">
            <a:extLst>
              <a:ext uri="{FF2B5EF4-FFF2-40B4-BE49-F238E27FC236}">
                <a16:creationId xmlns:a16="http://schemas.microsoft.com/office/drawing/2014/main" id="{8F264954-EE4B-C148-AA23-A01B260E09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3765" y="514287"/>
            <a:ext cx="2387600" cy="850900"/>
          </a:xfrm>
          <a:prstGeom prst="rect">
            <a:avLst/>
          </a:prstGeom>
        </p:spPr>
      </p:pic>
      <p:sp>
        <p:nvSpPr>
          <p:cNvPr id="10" name="文本框 9">
            <a:extLst>
              <a:ext uri="{FF2B5EF4-FFF2-40B4-BE49-F238E27FC236}">
                <a16:creationId xmlns:a16="http://schemas.microsoft.com/office/drawing/2014/main" id="{B454A6B7-5FB7-9F4B-B2AB-A2A4D8C723C0}"/>
              </a:ext>
            </a:extLst>
          </p:cNvPr>
          <p:cNvSpPr txBox="1"/>
          <p:nvPr/>
        </p:nvSpPr>
        <p:spPr>
          <a:xfrm>
            <a:off x="625131" y="1480853"/>
            <a:ext cx="3152210" cy="400110"/>
          </a:xfrm>
          <a:prstGeom prst="rect">
            <a:avLst/>
          </a:prstGeom>
          <a:noFill/>
        </p:spPr>
        <p:txBody>
          <a:bodyPr wrap="square" rtlCol="0">
            <a:spAutoFit/>
          </a:bodyPr>
          <a:lstStyle/>
          <a:p>
            <a:r>
              <a:rPr kumimoji="1" lang="en-US" altLang="zh-CN" sz="2000" b="1" dirty="0">
                <a:latin typeface="Avenir Book" panose="02000503020000020003" pitchFamily="2" charset="0"/>
              </a:rPr>
              <a:t>What is bug?</a:t>
            </a:r>
            <a:endParaRPr kumimoji="1" lang="zh-CN" altLang="en-US" sz="2000" b="1" dirty="0">
              <a:latin typeface="Avenir Book" panose="02000503020000020003" pitchFamily="2" charset="0"/>
            </a:endParaRPr>
          </a:p>
        </p:txBody>
      </p:sp>
      <p:sp>
        <p:nvSpPr>
          <p:cNvPr id="8" name="矩形 7">
            <a:extLst>
              <a:ext uri="{FF2B5EF4-FFF2-40B4-BE49-F238E27FC236}">
                <a16:creationId xmlns:a16="http://schemas.microsoft.com/office/drawing/2014/main" id="{3A89B1C7-A30B-C647-A8AE-976B37E289BA}"/>
              </a:ext>
            </a:extLst>
          </p:cNvPr>
          <p:cNvSpPr/>
          <p:nvPr/>
        </p:nvSpPr>
        <p:spPr>
          <a:xfrm>
            <a:off x="1773509" y="2169746"/>
            <a:ext cx="4222537" cy="2862322"/>
          </a:xfrm>
          <a:prstGeom prst="rect">
            <a:avLst/>
          </a:prstGeom>
        </p:spPr>
        <p:txBody>
          <a:bodyPr wrap="square">
            <a:spAutoFit/>
          </a:bodyPr>
          <a:lstStyle/>
          <a:p>
            <a:pPr algn="ctr"/>
            <a:r>
              <a:rPr lang="en-US" altLang="zh-CN" dirty="0">
                <a:latin typeface="Avenir Book" panose="02000503020000020003" pitchFamily="2" charset="0"/>
              </a:rPr>
              <a:t>A software bug is an error, flaw or fault in a computer program or system that causes it to produce an incorrect or unexpected result, or to behave in unintended ways. </a:t>
            </a:r>
          </a:p>
          <a:p>
            <a:pPr algn="ctr"/>
            <a:r>
              <a:rPr lang="en-US" altLang="zh-CN" dirty="0">
                <a:latin typeface="Avenir Book" panose="02000503020000020003" pitchFamily="2" charset="0"/>
              </a:rPr>
              <a:t>Most bugs arise from mistakes and errors made in either a program's design or its source code, or in components and operating systems used by such programs. A few are caused by compilers producing incorrect code.</a:t>
            </a:r>
            <a:endParaRPr lang="en" altLang="zh-CN" dirty="0">
              <a:latin typeface="Avenir Book" panose="02000503020000020003" pitchFamily="2" charset="0"/>
            </a:endParaRPr>
          </a:p>
        </p:txBody>
      </p:sp>
      <p:sp>
        <p:nvSpPr>
          <p:cNvPr id="16" name="文本框 15">
            <a:extLst>
              <a:ext uri="{FF2B5EF4-FFF2-40B4-BE49-F238E27FC236}">
                <a16:creationId xmlns:a16="http://schemas.microsoft.com/office/drawing/2014/main" id="{95975F15-2CDB-1143-AC58-D84411F202EA}"/>
              </a:ext>
            </a:extLst>
          </p:cNvPr>
          <p:cNvSpPr txBox="1"/>
          <p:nvPr/>
        </p:nvSpPr>
        <p:spPr>
          <a:xfrm>
            <a:off x="7552851" y="4305162"/>
            <a:ext cx="2225040" cy="338554"/>
          </a:xfrm>
          <a:prstGeom prst="rect">
            <a:avLst/>
          </a:prstGeom>
          <a:noFill/>
        </p:spPr>
        <p:txBody>
          <a:bodyPr wrap="square" rtlCol="0">
            <a:sp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ctr"/>
            <a:r>
              <a:rPr lang="zh-CN" altLang="en-US" sz="1600" dirty="0">
                <a:effectLst/>
                <a:latin typeface="+mn-lt"/>
                <a:ea typeface="+mn-ea"/>
                <a:cs typeface="+mn-ea"/>
                <a:sym typeface="+mn-lt"/>
              </a:rPr>
              <a:t>输入你的标题</a:t>
            </a:r>
          </a:p>
        </p:txBody>
      </p:sp>
      <p:sp>
        <p:nvSpPr>
          <p:cNvPr id="11" name="矩形 10">
            <a:extLst>
              <a:ext uri="{FF2B5EF4-FFF2-40B4-BE49-F238E27FC236}">
                <a16:creationId xmlns:a16="http://schemas.microsoft.com/office/drawing/2014/main" id="{93AFC102-DC12-0A46-A394-B0B1C8628E1E}"/>
              </a:ext>
            </a:extLst>
          </p:cNvPr>
          <p:cNvSpPr/>
          <p:nvPr/>
        </p:nvSpPr>
        <p:spPr>
          <a:xfrm>
            <a:off x="441981" y="6171714"/>
            <a:ext cx="6866239" cy="369332"/>
          </a:xfrm>
          <a:prstGeom prst="rect">
            <a:avLst/>
          </a:prstGeom>
        </p:spPr>
        <p:txBody>
          <a:bodyPr wrap="none">
            <a:spAutoFit/>
          </a:bodyPr>
          <a:lstStyle/>
          <a:p>
            <a:r>
              <a:rPr lang="zh-CN" altLang="en-US" dirty="0">
                <a:latin typeface="Avenir Book" panose="02000503020000020003" pitchFamily="2" charset="0"/>
              </a:rPr>
              <a:t>For common </a:t>
            </a:r>
            <a:r>
              <a:rPr lang="en-US" altLang="zh-CN" dirty="0">
                <a:latin typeface="Avenir Book" panose="02000503020000020003" pitchFamily="2" charset="0"/>
              </a:rPr>
              <a:t>bugs</a:t>
            </a:r>
            <a:r>
              <a:rPr lang="zh-CN" altLang="en-US" dirty="0">
                <a:latin typeface="Avenir Book" panose="02000503020000020003" pitchFamily="2" charset="0"/>
              </a:rPr>
              <a:t>, view</a:t>
            </a:r>
            <a:r>
              <a:rPr lang="en-US" altLang="zh-CN" dirty="0">
                <a:latin typeface="Avenir Book" panose="02000503020000020003" pitchFamily="2" charset="0"/>
              </a:rPr>
              <a:t>:</a:t>
            </a:r>
            <a:r>
              <a:rPr lang="zh-CN" altLang="en-US" dirty="0">
                <a:latin typeface="Avenir Book" panose="02000503020000020003" pitchFamily="2" charset="0"/>
              </a:rPr>
              <a:t> </a:t>
            </a:r>
            <a:r>
              <a:rPr lang="en-US" altLang="zh-CN" dirty="0">
                <a:latin typeface="Avenir Book" panose="02000503020000020003" pitchFamily="2" charset="0"/>
              </a:rPr>
              <a:t>https://cwe.mitre.org/data/definitions/699.html</a:t>
            </a:r>
            <a:endParaRPr lang="zh-CN" altLang="en-US" dirty="0">
              <a:latin typeface="Avenir Book" panose="02000503020000020003" pitchFamily="2" charset="0"/>
            </a:endParaRPr>
          </a:p>
        </p:txBody>
      </p:sp>
      <p:sp>
        <p:nvSpPr>
          <p:cNvPr id="20" name="任意多边形 7">
            <a:extLst>
              <a:ext uri="{FF2B5EF4-FFF2-40B4-BE49-F238E27FC236}">
                <a16:creationId xmlns:a16="http://schemas.microsoft.com/office/drawing/2014/main" id="{049CC29C-FC89-5947-8A71-8B6BBD9AA389}"/>
              </a:ext>
            </a:extLst>
          </p:cNvPr>
          <p:cNvSpPr/>
          <p:nvPr/>
        </p:nvSpPr>
        <p:spPr>
          <a:xfrm>
            <a:off x="7024223" y="1310930"/>
            <a:ext cx="2520733" cy="2445011"/>
          </a:xfrm>
          <a:custGeom>
            <a:avLst/>
            <a:gdLst>
              <a:gd name="connsiteX0" fmla="*/ 1270000 w 2520733"/>
              <a:gd name="connsiteY0" fmla="*/ 0 h 2445011"/>
              <a:gd name="connsiteX1" fmla="*/ 2514198 w 2520733"/>
              <a:gd name="connsiteY1" fmla="*/ 1014051 h 2445011"/>
              <a:gd name="connsiteX2" fmla="*/ 2520733 w 2520733"/>
              <a:gd name="connsiteY2" fmla="*/ 1056868 h 2445011"/>
              <a:gd name="connsiteX3" fmla="*/ 2483803 w 2520733"/>
              <a:gd name="connsiteY3" fmla="*/ 1090431 h 2445011"/>
              <a:gd name="connsiteX4" fmla="*/ 2111829 w 2520733"/>
              <a:gd name="connsiteY4" fmla="*/ 1988457 h 2445011"/>
              <a:gd name="connsiteX5" fmla="*/ 2118386 w 2520733"/>
              <a:gd name="connsiteY5" fmla="*/ 2118307 h 2445011"/>
              <a:gd name="connsiteX6" fmla="*/ 2131096 w 2520733"/>
              <a:gd name="connsiteY6" fmla="*/ 2201890 h 2445011"/>
              <a:gd name="connsiteX7" fmla="*/ 2097177 w 2520733"/>
              <a:gd name="connsiteY7" fmla="*/ 2232418 h 2445011"/>
              <a:gd name="connsiteX8" fmla="*/ 1874293 w 2520733"/>
              <a:gd name="connsiteY8" fmla="*/ 2163231 h 2445011"/>
              <a:gd name="connsiteX9" fmla="*/ 1618343 w 2520733"/>
              <a:gd name="connsiteY9" fmla="*/ 2137429 h 2445011"/>
              <a:gd name="connsiteX10" fmla="*/ 810505 w 2520733"/>
              <a:gd name="connsiteY10" fmla="*/ 2427435 h 2445011"/>
              <a:gd name="connsiteX11" fmla="*/ 791167 w 2520733"/>
              <a:gd name="connsiteY11" fmla="*/ 2445011 h 2445011"/>
              <a:gd name="connsiteX12" fmla="*/ 775659 w 2520733"/>
              <a:gd name="connsiteY12" fmla="*/ 2440197 h 2445011"/>
              <a:gd name="connsiteX13" fmla="*/ 0 w 2520733"/>
              <a:gd name="connsiteY13" fmla="*/ 1270000 h 2445011"/>
              <a:gd name="connsiteX14" fmla="*/ 1270000 w 2520733"/>
              <a:gd name="connsiteY14" fmla="*/ 0 h 244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0733" h="2445011">
                <a:moveTo>
                  <a:pt x="1270000" y="0"/>
                </a:moveTo>
                <a:cubicBezTo>
                  <a:pt x="1883727" y="0"/>
                  <a:pt x="2395776" y="435333"/>
                  <a:pt x="2514198" y="1014051"/>
                </a:cubicBezTo>
                <a:lnTo>
                  <a:pt x="2520733" y="1056868"/>
                </a:lnTo>
                <a:lnTo>
                  <a:pt x="2483803" y="1090431"/>
                </a:lnTo>
                <a:cubicBezTo>
                  <a:pt x="2253979" y="1320256"/>
                  <a:pt x="2111829" y="1637756"/>
                  <a:pt x="2111829" y="1988457"/>
                </a:cubicBezTo>
                <a:cubicBezTo>
                  <a:pt x="2111829" y="2032295"/>
                  <a:pt x="2114050" y="2075614"/>
                  <a:pt x="2118386" y="2118307"/>
                </a:cubicBezTo>
                <a:lnTo>
                  <a:pt x="2131096" y="2201890"/>
                </a:lnTo>
                <a:lnTo>
                  <a:pt x="2097177" y="2232418"/>
                </a:lnTo>
                <a:lnTo>
                  <a:pt x="1874293" y="2163231"/>
                </a:lnTo>
                <a:cubicBezTo>
                  <a:pt x="1791619" y="2146314"/>
                  <a:pt x="1706018" y="2137429"/>
                  <a:pt x="1618343" y="2137429"/>
                </a:cubicBezTo>
                <a:cubicBezTo>
                  <a:pt x="1311480" y="2137429"/>
                  <a:pt x="1030036" y="2246262"/>
                  <a:pt x="810505" y="2427435"/>
                </a:cubicBezTo>
                <a:lnTo>
                  <a:pt x="791167" y="2445011"/>
                </a:lnTo>
                <a:lnTo>
                  <a:pt x="775659" y="2440197"/>
                </a:lnTo>
                <a:cubicBezTo>
                  <a:pt x="319837" y="2247401"/>
                  <a:pt x="0" y="1796052"/>
                  <a:pt x="0" y="1270000"/>
                </a:cubicBezTo>
                <a:cubicBezTo>
                  <a:pt x="0" y="568598"/>
                  <a:pt x="568598" y="0"/>
                  <a:pt x="1270000" y="0"/>
                </a:cubicBezTo>
                <a:close/>
              </a:path>
            </a:pathLst>
          </a:custGeom>
          <a:solidFill>
            <a:schemeClr val="bg1">
              <a:lumMod val="95000"/>
              <a:alpha val="8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sp>
        <p:nvSpPr>
          <p:cNvPr id="21" name="任意多边形 8">
            <a:extLst>
              <a:ext uri="{FF2B5EF4-FFF2-40B4-BE49-F238E27FC236}">
                <a16:creationId xmlns:a16="http://schemas.microsoft.com/office/drawing/2014/main" id="{023DD45D-BA4C-FA46-BB76-D7DADCAD83B6}"/>
              </a:ext>
            </a:extLst>
          </p:cNvPr>
          <p:cNvSpPr/>
          <p:nvPr/>
        </p:nvSpPr>
        <p:spPr>
          <a:xfrm>
            <a:off x="7346043" y="3487247"/>
            <a:ext cx="2540000" cy="2540000"/>
          </a:xfrm>
          <a:custGeom>
            <a:avLst/>
            <a:gdLst>
              <a:gd name="connsiteX0" fmla="*/ 1270000 w 2540000"/>
              <a:gd name="connsiteY0" fmla="*/ 0 h 2540000"/>
              <a:gd name="connsiteX1" fmla="*/ 1764342 w 2540000"/>
              <a:gd name="connsiteY1" fmla="*/ 99803 h 2540000"/>
              <a:gd name="connsiteX2" fmla="*/ 1790709 w 2540000"/>
              <a:gd name="connsiteY2" fmla="*/ 112505 h 2540000"/>
              <a:gd name="connsiteX3" fmla="*/ 1820583 w 2540000"/>
              <a:gd name="connsiteY3" fmla="*/ 228687 h 2540000"/>
              <a:gd name="connsiteX4" fmla="*/ 2428128 w 2540000"/>
              <a:gd name="connsiteY4" fmla="*/ 967746 h 2540000"/>
              <a:gd name="connsiteX5" fmla="*/ 2512777 w 2540000"/>
              <a:gd name="connsiteY5" fmla="*/ 1008523 h 2540000"/>
              <a:gd name="connsiteX6" fmla="*/ 2514198 w 2540000"/>
              <a:gd name="connsiteY6" fmla="*/ 1014051 h 2540000"/>
              <a:gd name="connsiteX7" fmla="*/ 2540000 w 2540000"/>
              <a:gd name="connsiteY7" fmla="*/ 1270000 h 2540000"/>
              <a:gd name="connsiteX8" fmla="*/ 1270000 w 2540000"/>
              <a:gd name="connsiteY8" fmla="*/ 2540000 h 2540000"/>
              <a:gd name="connsiteX9" fmla="*/ 0 w 2540000"/>
              <a:gd name="connsiteY9" fmla="*/ 1270000 h 2540000"/>
              <a:gd name="connsiteX10" fmla="*/ 1270000 w 2540000"/>
              <a:gd name="connsiteY10" fmla="*/ 0 h 25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0000" h="2540000">
                <a:moveTo>
                  <a:pt x="1270000" y="0"/>
                </a:moveTo>
                <a:cubicBezTo>
                  <a:pt x="1445351" y="0"/>
                  <a:pt x="1612401" y="35538"/>
                  <a:pt x="1764342" y="99803"/>
                </a:cubicBezTo>
                <a:lnTo>
                  <a:pt x="1790709" y="112505"/>
                </a:lnTo>
                <a:lnTo>
                  <a:pt x="1820583" y="228687"/>
                </a:lnTo>
                <a:cubicBezTo>
                  <a:pt x="1919534" y="546827"/>
                  <a:pt x="2140208" y="811338"/>
                  <a:pt x="2428128" y="967746"/>
                </a:cubicBezTo>
                <a:lnTo>
                  <a:pt x="2512777" y="1008523"/>
                </a:lnTo>
                <a:lnTo>
                  <a:pt x="2514198" y="1014051"/>
                </a:lnTo>
                <a:cubicBezTo>
                  <a:pt x="2531116" y="1096725"/>
                  <a:pt x="2540000" y="1182325"/>
                  <a:pt x="2540000" y="1270000"/>
                </a:cubicBezTo>
                <a:cubicBezTo>
                  <a:pt x="2540000" y="1971402"/>
                  <a:pt x="1971402" y="2540000"/>
                  <a:pt x="1270000" y="2540000"/>
                </a:cubicBezTo>
                <a:cubicBezTo>
                  <a:pt x="568598" y="2540000"/>
                  <a:pt x="0" y="1971402"/>
                  <a:pt x="0" y="1270000"/>
                </a:cubicBezTo>
                <a:cubicBezTo>
                  <a:pt x="0" y="568598"/>
                  <a:pt x="568598" y="0"/>
                  <a:pt x="1270000" y="0"/>
                </a:cubicBezTo>
                <a:close/>
              </a:path>
            </a:pathLst>
          </a:custGeom>
          <a:solidFill>
            <a:schemeClr val="tx1">
              <a:lumMod val="75000"/>
              <a:lumOff val="25000"/>
              <a:alpha val="8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sp>
        <p:nvSpPr>
          <p:cNvPr id="22" name="椭圆 21">
            <a:extLst>
              <a:ext uri="{FF2B5EF4-FFF2-40B4-BE49-F238E27FC236}">
                <a16:creationId xmlns:a16="http://schemas.microsoft.com/office/drawing/2014/main" id="{2A0EE7E5-9A4D-C44C-AAE3-F5FE336931B4}"/>
              </a:ext>
            </a:extLst>
          </p:cNvPr>
          <p:cNvSpPr/>
          <p:nvPr/>
        </p:nvSpPr>
        <p:spPr>
          <a:xfrm>
            <a:off x="9108172" y="2103716"/>
            <a:ext cx="2540000" cy="2540000"/>
          </a:xfrm>
          <a:prstGeom prst="ellipse">
            <a:avLst/>
          </a:prstGeom>
          <a:solidFill>
            <a:srgbClr val="1C4885">
              <a:alpha val="90000"/>
            </a:srgb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24" name="文本框 23">
            <a:extLst>
              <a:ext uri="{FF2B5EF4-FFF2-40B4-BE49-F238E27FC236}">
                <a16:creationId xmlns:a16="http://schemas.microsoft.com/office/drawing/2014/main" id="{78910DBE-3E00-0943-8AC2-E013B95BDAAA}"/>
              </a:ext>
            </a:extLst>
          </p:cNvPr>
          <p:cNvSpPr txBox="1"/>
          <p:nvPr/>
        </p:nvSpPr>
        <p:spPr>
          <a:xfrm>
            <a:off x="7391303" y="2071191"/>
            <a:ext cx="1786572" cy="923330"/>
          </a:xfrm>
          <a:prstGeom prst="rect">
            <a:avLst/>
          </a:prstGeom>
          <a:noFill/>
        </p:spPr>
        <p:txBody>
          <a:bodyPr wrap="square" rtlCol="0">
            <a:spAutoFit/>
          </a:bodyPr>
          <a:lstStyle/>
          <a:p>
            <a:pPr algn="ctr"/>
            <a:r>
              <a:rPr lang="en" altLang="zh-CN" dirty="0">
                <a:latin typeface="Avenir Book" panose="02000503020000020003" pitchFamily="2" charset="0"/>
                <a:cs typeface="+mn-ea"/>
              </a:rPr>
              <a:t>Arithmetic</a:t>
            </a:r>
          </a:p>
          <a:p>
            <a:pPr algn="ctr"/>
            <a:r>
              <a:rPr lang="en" altLang="zh-CN" dirty="0">
                <a:latin typeface="Avenir Book" panose="02000503020000020003" pitchFamily="2" charset="0"/>
                <a:cs typeface="+mn-ea"/>
              </a:rPr>
              <a:t>Logic</a:t>
            </a:r>
          </a:p>
          <a:p>
            <a:pPr algn="ctr"/>
            <a:r>
              <a:rPr lang="en-US" altLang="zh-CN" dirty="0">
                <a:latin typeface="Avenir Book" panose="02000503020000020003" pitchFamily="2" charset="0"/>
                <a:cs typeface="+mn-ea"/>
              </a:rPr>
              <a:t>Resource</a:t>
            </a:r>
            <a:endParaRPr lang="en" altLang="zh-CN" dirty="0">
              <a:latin typeface="Avenir Book" panose="02000503020000020003" pitchFamily="2" charset="0"/>
              <a:cs typeface="+mn-ea"/>
            </a:endParaRPr>
          </a:p>
        </p:txBody>
      </p:sp>
      <p:sp>
        <p:nvSpPr>
          <p:cNvPr id="26" name="文本框 25">
            <a:extLst>
              <a:ext uri="{FF2B5EF4-FFF2-40B4-BE49-F238E27FC236}">
                <a16:creationId xmlns:a16="http://schemas.microsoft.com/office/drawing/2014/main" id="{5DB79DE9-05AE-D845-ACE2-0F3CB43F5D7C}"/>
              </a:ext>
            </a:extLst>
          </p:cNvPr>
          <p:cNvSpPr txBox="1"/>
          <p:nvPr/>
        </p:nvSpPr>
        <p:spPr>
          <a:xfrm>
            <a:off x="7744988" y="4426525"/>
            <a:ext cx="1742109" cy="646331"/>
          </a:xfrm>
          <a:prstGeom prst="rect">
            <a:avLst/>
          </a:prstGeom>
          <a:noFill/>
        </p:spPr>
        <p:txBody>
          <a:bodyPr wrap="square" rtlCol="0">
            <a:spAutoFit/>
          </a:bodyPr>
          <a:lstStyle/>
          <a:p>
            <a:pPr algn="ctr"/>
            <a:r>
              <a:rPr lang="en" altLang="zh-CN" dirty="0">
                <a:solidFill>
                  <a:schemeClr val="bg1"/>
                </a:solidFill>
                <a:latin typeface="Avenir Book" panose="02000503020000020003" pitchFamily="2" charset="0"/>
                <a:cs typeface="+mn-ea"/>
              </a:rPr>
              <a:t>Interfacing</a:t>
            </a:r>
          </a:p>
          <a:p>
            <a:pPr algn="ctr"/>
            <a:r>
              <a:rPr lang="en" altLang="zh-CN" dirty="0">
                <a:solidFill>
                  <a:schemeClr val="bg1"/>
                </a:solidFill>
                <a:latin typeface="Avenir Book" panose="02000503020000020003" pitchFamily="2" charset="0"/>
                <a:cs typeface="+mn-ea"/>
              </a:rPr>
              <a:t>Teamworking</a:t>
            </a:r>
          </a:p>
        </p:txBody>
      </p:sp>
      <p:sp>
        <p:nvSpPr>
          <p:cNvPr id="28" name="文本框 27">
            <a:extLst>
              <a:ext uri="{FF2B5EF4-FFF2-40B4-BE49-F238E27FC236}">
                <a16:creationId xmlns:a16="http://schemas.microsoft.com/office/drawing/2014/main" id="{B3408891-CB38-774A-AE72-6B53B4B53274}"/>
              </a:ext>
            </a:extLst>
          </p:cNvPr>
          <p:cNvSpPr txBox="1"/>
          <p:nvPr/>
        </p:nvSpPr>
        <p:spPr>
          <a:xfrm>
            <a:off x="9544956" y="3109610"/>
            <a:ext cx="1786572" cy="646331"/>
          </a:xfrm>
          <a:prstGeom prst="rect">
            <a:avLst/>
          </a:prstGeom>
          <a:noFill/>
        </p:spPr>
        <p:txBody>
          <a:bodyPr wrap="square" rtlCol="0">
            <a:spAutoFit/>
          </a:bodyPr>
          <a:lstStyle/>
          <a:p>
            <a:pPr algn="ctr"/>
            <a:r>
              <a:rPr lang="en" altLang="zh-CN" dirty="0">
                <a:solidFill>
                  <a:schemeClr val="bg1"/>
                </a:solidFill>
                <a:latin typeface="Avenir Book" panose="02000503020000020003" pitchFamily="2" charset="0"/>
                <a:cs typeface="+mn-ea"/>
              </a:rPr>
              <a:t>Syntax</a:t>
            </a:r>
          </a:p>
          <a:p>
            <a:pPr algn="ctr"/>
            <a:r>
              <a:rPr lang="en" altLang="zh-CN" dirty="0">
                <a:solidFill>
                  <a:schemeClr val="bg1"/>
                </a:solidFill>
                <a:latin typeface="Avenir Book" panose="02000503020000020003" pitchFamily="2" charset="0"/>
                <a:cs typeface="+mn-ea"/>
              </a:rPr>
              <a:t>Multi-threading</a:t>
            </a:r>
          </a:p>
        </p:txBody>
      </p:sp>
      <p:sp>
        <p:nvSpPr>
          <p:cNvPr id="3" name="文本框 2">
            <a:extLst>
              <a:ext uri="{FF2B5EF4-FFF2-40B4-BE49-F238E27FC236}">
                <a16:creationId xmlns:a16="http://schemas.microsoft.com/office/drawing/2014/main" id="{3B7DEC2B-72F8-4B10-AAFF-4D757B79ACC2}"/>
              </a:ext>
            </a:extLst>
          </p:cNvPr>
          <p:cNvSpPr txBox="1"/>
          <p:nvPr/>
        </p:nvSpPr>
        <p:spPr>
          <a:xfrm>
            <a:off x="9325960" y="1680908"/>
            <a:ext cx="1270604" cy="369332"/>
          </a:xfrm>
          <a:prstGeom prst="rect">
            <a:avLst/>
          </a:prstGeom>
          <a:noFill/>
        </p:spPr>
        <p:txBody>
          <a:bodyPr wrap="none" rtlCol="0">
            <a:spAutoFit/>
          </a:bodyPr>
          <a:lstStyle/>
          <a:p>
            <a:r>
              <a:rPr lang="en-US" altLang="zh-CN" dirty="0">
                <a:solidFill>
                  <a:schemeClr val="tx1">
                    <a:lumMod val="50000"/>
                    <a:lumOff val="50000"/>
                  </a:schemeClr>
                </a:solidFill>
              </a:rPr>
              <a:t>Bug Types</a:t>
            </a:r>
            <a:endParaRPr lang="zh-CN" altLang="en-US" dirty="0">
              <a:solidFill>
                <a:schemeClr val="tx1">
                  <a:lumMod val="50000"/>
                  <a:lumOff val="50000"/>
                </a:schemeClr>
              </a:solidFill>
            </a:endParaRPr>
          </a:p>
        </p:txBody>
      </p:sp>
    </p:spTree>
    <p:extLst>
      <p:ext uri="{BB962C8B-B14F-4D97-AF65-F5344CB8AC3E}">
        <p14:creationId xmlns:p14="http://schemas.microsoft.com/office/powerpoint/2010/main" val="18437934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4647" y="511715"/>
            <a:ext cx="7268509" cy="523220"/>
          </a:xfrm>
          <a:prstGeom prst="rect">
            <a:avLst/>
          </a:prstGeom>
          <a:noFill/>
        </p:spPr>
        <p:txBody>
          <a:bodyPr wrap="square" rtlCol="0">
            <a:spAutoFit/>
          </a:bodyPr>
          <a:lstStyle/>
          <a:p>
            <a:r>
              <a:rPr lang="en-US" altLang="zh-CN" sz="2800" dirty="0">
                <a:solidFill>
                  <a:schemeClr val="tx1">
                    <a:lumMod val="85000"/>
                    <a:lumOff val="15000"/>
                  </a:schemeClr>
                </a:solidFill>
                <a:latin typeface="Futura Medium" panose="020B0602020204020303" pitchFamily="34" charset="-79"/>
                <a:cs typeface="Futura Medium" panose="020B0602020204020303" pitchFamily="34" charset="-79"/>
                <a:sym typeface="+mn-lt"/>
              </a:rPr>
              <a:t>Example:</a:t>
            </a:r>
            <a:r>
              <a:rPr lang="en" altLang="zh-CN" sz="2800" dirty="0">
                <a:solidFill>
                  <a:schemeClr val="tx1">
                    <a:lumMod val="85000"/>
                    <a:lumOff val="15000"/>
                  </a:schemeClr>
                </a:solidFill>
                <a:latin typeface="Futura Medium" panose="020B0602020204020303" pitchFamily="34" charset="-79"/>
                <a:cs typeface="Futura Medium" panose="020B0602020204020303" pitchFamily="34" charset="-79"/>
                <a:sym typeface="+mn-lt"/>
              </a:rPr>
              <a:t> </a:t>
            </a:r>
            <a:r>
              <a:rPr lang="en-US" altLang="zh-CN" sz="2800" b="1" i="0" dirty="0">
                <a:solidFill>
                  <a:srgbClr val="444444"/>
                </a:solidFill>
                <a:effectLst/>
                <a:latin typeface="Helvetica Neue"/>
              </a:rPr>
              <a:t>Save and re-use this "Random".</a:t>
            </a:r>
            <a:endParaRPr lang="zh-CN" altLang="en-US" sz="2800" dirty="0">
              <a:solidFill>
                <a:schemeClr val="tx1">
                  <a:lumMod val="85000"/>
                  <a:lumOff val="15000"/>
                </a:schemeClr>
              </a:solidFill>
              <a:latin typeface="Futura Medium" panose="020B0602020204020303" pitchFamily="34" charset="-79"/>
              <a:cs typeface="Futura Medium" panose="020B0602020204020303" pitchFamily="34" charset="-79"/>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47" name="图片 46">
            <a:extLst>
              <a:ext uri="{FF2B5EF4-FFF2-40B4-BE49-F238E27FC236}">
                <a16:creationId xmlns:a16="http://schemas.microsoft.com/office/drawing/2014/main" id="{8F264954-EE4B-C148-AA23-A01B260E09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3765" y="514287"/>
            <a:ext cx="2387600" cy="850900"/>
          </a:xfrm>
          <a:prstGeom prst="rect">
            <a:avLst/>
          </a:prstGeom>
        </p:spPr>
      </p:pic>
      <p:pic>
        <p:nvPicPr>
          <p:cNvPr id="3" name="图片 2">
            <a:extLst>
              <a:ext uri="{FF2B5EF4-FFF2-40B4-BE49-F238E27FC236}">
                <a16:creationId xmlns:a16="http://schemas.microsoft.com/office/drawing/2014/main" id="{980DD24F-EDCB-4169-84E6-DBDDB7DBC4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8255" y="2214785"/>
            <a:ext cx="5421310" cy="2906063"/>
          </a:xfrm>
          <a:prstGeom prst="rect">
            <a:avLst/>
          </a:prstGeom>
          <a:ln>
            <a:no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7FA87438-A624-4057-BB5B-E2AA8AAAA34B}"/>
              </a:ext>
            </a:extLst>
          </p:cNvPr>
          <p:cNvPicPr>
            <a:picLocks noChangeAspect="1"/>
          </p:cNvPicPr>
          <p:nvPr/>
        </p:nvPicPr>
        <p:blipFill>
          <a:blip r:embed="rId5"/>
          <a:stretch>
            <a:fillRect/>
          </a:stretch>
        </p:blipFill>
        <p:spPr>
          <a:xfrm>
            <a:off x="1178255" y="1346379"/>
            <a:ext cx="996408" cy="521928"/>
          </a:xfrm>
          <a:prstGeom prst="rect">
            <a:avLst/>
          </a:prstGeom>
        </p:spPr>
      </p:pic>
      <p:pic>
        <p:nvPicPr>
          <p:cNvPr id="11" name="图片 10">
            <a:extLst>
              <a:ext uri="{FF2B5EF4-FFF2-40B4-BE49-F238E27FC236}">
                <a16:creationId xmlns:a16="http://schemas.microsoft.com/office/drawing/2014/main" id="{9CFB5772-5C31-4E3F-A231-DEDECE4ED15F}"/>
              </a:ext>
            </a:extLst>
          </p:cNvPr>
          <p:cNvPicPr>
            <a:picLocks noChangeAspect="1"/>
          </p:cNvPicPr>
          <p:nvPr/>
        </p:nvPicPr>
        <p:blipFill>
          <a:blip r:embed="rId6"/>
          <a:stretch>
            <a:fillRect/>
          </a:stretch>
        </p:blipFill>
        <p:spPr>
          <a:xfrm>
            <a:off x="2174663" y="1346379"/>
            <a:ext cx="1284263" cy="523219"/>
          </a:xfrm>
          <a:prstGeom prst="rect">
            <a:avLst/>
          </a:prstGeom>
        </p:spPr>
      </p:pic>
      <p:sp>
        <p:nvSpPr>
          <p:cNvPr id="13" name="Rectangle 1">
            <a:extLst>
              <a:ext uri="{FF2B5EF4-FFF2-40B4-BE49-F238E27FC236}">
                <a16:creationId xmlns:a16="http://schemas.microsoft.com/office/drawing/2014/main" id="{80009749-6B96-47FF-9466-9B470C133902}"/>
              </a:ext>
            </a:extLst>
          </p:cNvPr>
          <p:cNvSpPr>
            <a:spLocks noChangeArrowheads="1"/>
          </p:cNvSpPr>
          <p:nvPr/>
        </p:nvSpPr>
        <p:spPr bwMode="auto">
          <a:xfrm rot="10800000" flipV="1">
            <a:off x="7751475" y="1869598"/>
            <a:ext cx="2844579" cy="1749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zh-CN" sz="2000" b="1" i="0" u="none" strike="noStrike" cap="none" normalizeH="0" baseline="0" dirty="0">
                <a:ln>
                  <a:noFill/>
                </a:ln>
                <a:solidFill>
                  <a:srgbClr val="444444"/>
                </a:solidFill>
                <a:effectLst/>
                <a:latin typeface="Arial" panose="020B0604020202020204" pitchFamily="34" charset="0"/>
                <a:ea typeface="Helvetica Neue"/>
              </a:rPr>
              <a:t>Problem:</a:t>
            </a:r>
            <a:endParaRPr kumimoji="0" lang="en-US" altLang="zh-CN" sz="1100" b="1" i="0" u="none" strike="noStrike" cap="none" normalizeH="0" baseline="0" dirty="0">
              <a:ln>
                <a:noFill/>
              </a:ln>
              <a:solidFill>
                <a:srgbClr val="444444"/>
              </a:solidFill>
              <a:effectLst/>
              <a:latin typeface="Arial" panose="020B0604020202020204" pitchFamily="34" charset="0"/>
              <a:ea typeface="Helvetica Neue"/>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zh-CN" dirty="0">
                <a:solidFill>
                  <a:srgbClr val="444444"/>
                </a:solidFill>
              </a:rPr>
              <a:t>1. </a:t>
            </a:r>
            <a:r>
              <a:rPr kumimoji="0" lang="zh-CN" altLang="zh-CN" sz="2000" b="1" i="0" u="none" strike="noStrike" cap="none" normalizeH="0" baseline="0" dirty="0">
                <a:ln>
                  <a:noFill/>
                </a:ln>
                <a:solidFill>
                  <a:srgbClr val="444444"/>
                </a:solidFill>
                <a:effectLst/>
                <a:latin typeface="Arial" panose="020B0604020202020204" pitchFamily="34" charset="0"/>
                <a:ea typeface="Helvetica Neue"/>
              </a:rPr>
              <a:t>inefficient </a:t>
            </a:r>
            <a:endParaRPr lang="en-US" altLang="zh-CN" sz="2000" dirty="0">
              <a:solidFill>
                <a:srgbClr val="444444"/>
              </a:solidFill>
              <a:ea typeface="Helvetica Neue"/>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zh-CN" dirty="0">
                <a:solidFill>
                  <a:srgbClr val="444444"/>
                </a:solidFill>
              </a:rPr>
              <a:t>2. </a:t>
            </a:r>
            <a:r>
              <a:rPr kumimoji="0" lang="zh-CN" altLang="zh-CN" sz="2000" b="1" i="0" u="none" strike="noStrike" cap="none" normalizeH="0" baseline="0" dirty="0">
                <a:ln>
                  <a:noFill/>
                </a:ln>
                <a:effectLst/>
                <a:latin typeface="Arial" panose="020B0604020202020204" pitchFamily="34" charset="0"/>
                <a:ea typeface="Helvetica Neue"/>
              </a:rPr>
              <a:t>may</a:t>
            </a:r>
            <a:r>
              <a:rPr kumimoji="0" lang="zh-CN" altLang="zh-CN" b="0" i="0" u="none" strike="noStrike" cap="none" normalizeH="0" baseline="0" dirty="0">
                <a:ln>
                  <a:noFill/>
                </a:ln>
                <a:solidFill>
                  <a:srgbClr val="444444"/>
                </a:solidFill>
                <a:effectLst/>
                <a:latin typeface="Arial" panose="020B0604020202020204" pitchFamily="34" charset="0"/>
                <a:ea typeface="Helvetica Neue"/>
              </a:rPr>
              <a:t> </a:t>
            </a:r>
            <a:r>
              <a:rPr kumimoji="0" lang="en-US" altLang="zh-CN" b="0" i="0" u="none" strike="noStrike" cap="none" normalizeH="0" baseline="0" dirty="0">
                <a:ln>
                  <a:noFill/>
                </a:ln>
                <a:solidFill>
                  <a:srgbClr val="444444"/>
                </a:solidFill>
                <a:effectLst/>
                <a:latin typeface="Arial" panose="020B0604020202020204" pitchFamily="34" charset="0"/>
                <a:ea typeface="Helvetica Neue"/>
              </a:rPr>
              <a:t>be </a:t>
            </a:r>
            <a:r>
              <a:rPr kumimoji="0" lang="zh-CN" altLang="zh-CN" sz="2000" b="1" i="0" u="none" strike="noStrike" cap="none" normalizeH="0" baseline="0" dirty="0">
                <a:ln>
                  <a:noFill/>
                </a:ln>
                <a:solidFill>
                  <a:srgbClr val="444444"/>
                </a:solidFill>
                <a:effectLst/>
                <a:latin typeface="Arial" panose="020B0604020202020204" pitchFamily="34" charset="0"/>
                <a:ea typeface="Helvetica Neue"/>
              </a:rPr>
              <a:t>not random</a:t>
            </a:r>
            <a:r>
              <a:rPr lang="en-US" altLang="zh-CN" sz="2000" b="1" dirty="0">
                <a:solidFill>
                  <a:srgbClr val="444444"/>
                </a:solidFill>
                <a:ea typeface="Helvetica Neue"/>
              </a:rPr>
              <a:t> </a:t>
            </a:r>
            <a:r>
              <a:rPr kumimoji="0" lang="zh-CN" altLang="zh-CN" b="0" i="0" u="none" strike="noStrike" cap="none" normalizeH="0" baseline="0" dirty="0">
                <a:ln>
                  <a:noFill/>
                </a:ln>
                <a:solidFill>
                  <a:srgbClr val="444444"/>
                </a:solidFill>
                <a:effectLst/>
                <a:latin typeface="Arial" panose="020B0604020202020204" pitchFamily="34" charset="0"/>
                <a:ea typeface="Helvetica Neue"/>
              </a:rPr>
              <a:t>depending on the JDK.</a:t>
            </a:r>
            <a:r>
              <a:rPr kumimoji="0" lang="zh-CN" altLang="zh-CN" sz="1600" b="0" i="0" u="none" strike="noStrike" cap="none" normalizeH="0" baseline="0" dirty="0">
                <a:ln>
                  <a:noFill/>
                </a:ln>
                <a:solidFill>
                  <a:schemeClr val="tx1"/>
                </a:solidFill>
                <a:effectLst/>
                <a:latin typeface="Arial" panose="020B0604020202020204" pitchFamily="34" charset="0"/>
              </a:rPr>
              <a:t> </a:t>
            </a:r>
            <a:endParaRPr kumimoji="0" lang="zh-CN" altLang="zh-CN" sz="44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70DF5512-5F3B-43B8-8F35-731FEDAC79F8}"/>
              </a:ext>
            </a:extLst>
          </p:cNvPr>
          <p:cNvSpPr>
            <a:spLocks noChangeArrowheads="1"/>
          </p:cNvSpPr>
          <p:nvPr/>
        </p:nvSpPr>
        <p:spPr bwMode="auto">
          <a:xfrm rot="10800000" flipV="1">
            <a:off x="7751475" y="4053350"/>
            <a:ext cx="3465470"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444444"/>
                </a:solidFill>
                <a:effectLst/>
                <a:latin typeface="Arial" panose="020B0604020202020204" pitchFamily="34" charset="0"/>
                <a:ea typeface="Helvetica Neue"/>
              </a:rPr>
              <a:t>Solution: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400" b="0" i="0" u="none" strike="noStrike" cap="none" normalizeH="0" baseline="0" dirty="0">
              <a:ln>
                <a:noFill/>
              </a:ln>
              <a:solidFill>
                <a:srgbClr val="444444"/>
              </a:solidFill>
              <a:effectLst/>
              <a:latin typeface="Arial" panose="020B0604020202020204" pitchFamily="34" charset="0"/>
              <a:ea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dirty="0">
                <a:solidFill>
                  <a:srgbClr val="444444"/>
                </a:solidFill>
                <a:ea typeface="Helvetica Neue"/>
              </a:rPr>
              <a:t>Save and re-use this “Random”</a:t>
            </a:r>
            <a:r>
              <a:rPr kumimoji="0" lang="zh-CN" altLang="zh-CN" b="0" i="0" u="none" strike="noStrike" cap="none" normalizeH="0" baseline="0" dirty="0">
                <a:ln>
                  <a:noFill/>
                </a:ln>
                <a:solidFill>
                  <a:srgbClr val="444444"/>
                </a:solidFill>
                <a:effectLst/>
                <a:latin typeface="Arial" panose="020B0604020202020204" pitchFamily="34" charset="0"/>
                <a:ea typeface="Helvetica Neue"/>
              </a:rPr>
              <a:t>.</a:t>
            </a:r>
            <a:r>
              <a:rPr kumimoji="0" lang="zh-CN" altLang="zh-CN" sz="1600" b="0" i="0" u="none" strike="noStrike" cap="none" normalizeH="0" baseline="0" dirty="0">
                <a:ln>
                  <a:noFill/>
                </a:ln>
                <a:solidFill>
                  <a:schemeClr val="tx1"/>
                </a:solidFill>
                <a:effectLst/>
                <a:latin typeface="Arial" panose="020B0604020202020204" pitchFamily="34" charset="0"/>
              </a:rPr>
              <a:t> </a:t>
            </a:r>
            <a:endParaRPr kumimoji="0" lang="zh-CN" altLang="zh-CN"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269392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4647" y="511715"/>
            <a:ext cx="7957127" cy="954107"/>
          </a:xfrm>
          <a:prstGeom prst="rect">
            <a:avLst/>
          </a:prstGeom>
          <a:noFill/>
        </p:spPr>
        <p:txBody>
          <a:bodyPr wrap="square" rtlCol="0">
            <a:spAutoFit/>
          </a:bodyPr>
          <a:lstStyle/>
          <a:p>
            <a:r>
              <a:rPr lang="en-US" altLang="zh-CN" sz="2800" dirty="0">
                <a:solidFill>
                  <a:schemeClr val="tx1">
                    <a:lumMod val="85000"/>
                    <a:lumOff val="15000"/>
                  </a:schemeClr>
                </a:solidFill>
                <a:latin typeface="Futura Medium" panose="020B0602020204020303" pitchFamily="34" charset="-79"/>
                <a:cs typeface="Futura Medium" panose="020B0602020204020303" pitchFamily="34" charset="-79"/>
                <a:sym typeface="+mn-lt"/>
              </a:rPr>
              <a:t>Example: </a:t>
            </a:r>
            <a:r>
              <a:rPr lang="en-US" altLang="zh-CN" sz="2800" b="1" i="0" dirty="0">
                <a:solidFill>
                  <a:srgbClr val="444444"/>
                </a:solidFill>
                <a:effectLst/>
                <a:latin typeface="Helvetica Neue"/>
              </a:rPr>
              <a:t>Cast one of the operands of this multiplication operation to a "long".</a:t>
            </a:r>
            <a:endParaRPr lang="zh-CN" altLang="en-US" sz="2800" dirty="0">
              <a:solidFill>
                <a:schemeClr val="tx1">
                  <a:lumMod val="85000"/>
                  <a:lumOff val="15000"/>
                </a:schemeClr>
              </a:solidFill>
              <a:latin typeface="Futura Medium" panose="020B0602020204020303" pitchFamily="34" charset="-79"/>
              <a:cs typeface="Futura Medium" panose="020B0602020204020303" pitchFamily="34" charset="-79"/>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47" name="图片 46">
            <a:extLst>
              <a:ext uri="{FF2B5EF4-FFF2-40B4-BE49-F238E27FC236}">
                <a16:creationId xmlns:a16="http://schemas.microsoft.com/office/drawing/2014/main" id="{8F264954-EE4B-C148-AA23-A01B260E09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3765" y="514287"/>
            <a:ext cx="2387600" cy="850900"/>
          </a:xfrm>
          <a:prstGeom prst="rect">
            <a:avLst/>
          </a:prstGeom>
        </p:spPr>
      </p:pic>
      <p:pic>
        <p:nvPicPr>
          <p:cNvPr id="7" name="图片 6">
            <a:extLst>
              <a:ext uri="{FF2B5EF4-FFF2-40B4-BE49-F238E27FC236}">
                <a16:creationId xmlns:a16="http://schemas.microsoft.com/office/drawing/2014/main" id="{7FA87438-A624-4057-BB5B-E2AA8AAAA34B}"/>
              </a:ext>
            </a:extLst>
          </p:cNvPr>
          <p:cNvPicPr>
            <a:picLocks noChangeAspect="1"/>
          </p:cNvPicPr>
          <p:nvPr/>
        </p:nvPicPr>
        <p:blipFill>
          <a:blip r:embed="rId4"/>
          <a:stretch>
            <a:fillRect/>
          </a:stretch>
        </p:blipFill>
        <p:spPr>
          <a:xfrm>
            <a:off x="2076351" y="1779991"/>
            <a:ext cx="876322" cy="459026"/>
          </a:xfrm>
          <a:prstGeom prst="rect">
            <a:avLst/>
          </a:prstGeom>
        </p:spPr>
      </p:pic>
      <p:sp>
        <p:nvSpPr>
          <p:cNvPr id="13" name="Rectangle 1">
            <a:extLst>
              <a:ext uri="{FF2B5EF4-FFF2-40B4-BE49-F238E27FC236}">
                <a16:creationId xmlns:a16="http://schemas.microsoft.com/office/drawing/2014/main" id="{80009749-6B96-47FF-9466-9B470C133902}"/>
              </a:ext>
            </a:extLst>
          </p:cNvPr>
          <p:cNvSpPr>
            <a:spLocks noChangeArrowheads="1"/>
          </p:cNvSpPr>
          <p:nvPr/>
        </p:nvSpPr>
        <p:spPr bwMode="auto">
          <a:xfrm rot="10800000" flipV="1">
            <a:off x="2076351" y="3937063"/>
            <a:ext cx="3465469" cy="1812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zh-CN" sz="2000" b="1" i="0" u="none" strike="noStrike" cap="none" normalizeH="0" baseline="0" dirty="0">
                <a:ln>
                  <a:noFill/>
                </a:ln>
                <a:solidFill>
                  <a:srgbClr val="444444"/>
                </a:solidFill>
                <a:effectLst/>
                <a:latin typeface="Arial" panose="020B0604020202020204" pitchFamily="34" charset="0"/>
                <a:ea typeface="Helvetica Neue"/>
              </a:rPr>
              <a:t>Problem:</a:t>
            </a:r>
          </a:p>
          <a:p>
            <a:pPr marL="0" marR="0" lvl="0" indent="0" algn="l" defTabSz="914400" rtl="0" eaLnBrk="0" fontAlgn="base" latinLnBrk="0" hangingPunct="0">
              <a:lnSpc>
                <a:spcPct val="150000"/>
              </a:lnSpc>
              <a:spcBef>
                <a:spcPct val="0"/>
              </a:spcBef>
              <a:spcAft>
                <a:spcPct val="0"/>
              </a:spcAft>
              <a:buClrTx/>
              <a:buSzTx/>
              <a:buFontTx/>
              <a:buNone/>
              <a:tabLst/>
            </a:pPr>
            <a:endParaRPr lang="en-US" altLang="zh-CN" sz="1000" dirty="0">
              <a:ea typeface="Helvetica Neue"/>
            </a:endParaRPr>
          </a:p>
          <a:p>
            <a:pPr marL="0" marR="0" lvl="0" indent="0" algn="l" defTabSz="914400" rtl="0" eaLnBrk="0" fontAlgn="base" latinLnBrk="0" hangingPunct="0">
              <a:spcBef>
                <a:spcPct val="0"/>
              </a:spcBef>
              <a:spcAft>
                <a:spcPct val="0"/>
              </a:spcAft>
              <a:buClrTx/>
              <a:buSzTx/>
              <a:buFontTx/>
              <a:buNone/>
              <a:tabLst/>
            </a:pPr>
            <a:r>
              <a:rPr lang="en-US" altLang="zh-CN" dirty="0">
                <a:solidFill>
                  <a:srgbClr val="444444"/>
                </a:solidFill>
              </a:rPr>
              <a:t>if the result of multiplication is assigned to a long, it may have already </a:t>
            </a:r>
            <a:r>
              <a:rPr lang="en-US" altLang="zh-CN" b="1" dirty="0">
                <a:solidFill>
                  <a:srgbClr val="444444"/>
                </a:solidFill>
              </a:rPr>
              <a:t>overflowed before the assignment.</a:t>
            </a:r>
          </a:p>
        </p:txBody>
      </p:sp>
      <p:sp>
        <p:nvSpPr>
          <p:cNvPr id="18" name="Rectangle 1">
            <a:extLst>
              <a:ext uri="{FF2B5EF4-FFF2-40B4-BE49-F238E27FC236}">
                <a16:creationId xmlns:a16="http://schemas.microsoft.com/office/drawing/2014/main" id="{70DF5512-5F3B-43B8-8F35-731FEDAC79F8}"/>
              </a:ext>
            </a:extLst>
          </p:cNvPr>
          <p:cNvSpPr>
            <a:spLocks noChangeArrowheads="1"/>
          </p:cNvSpPr>
          <p:nvPr/>
        </p:nvSpPr>
        <p:spPr bwMode="auto">
          <a:xfrm rot="10800000" flipV="1">
            <a:off x="6183807" y="4027473"/>
            <a:ext cx="3465470"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444444"/>
                </a:solidFill>
                <a:effectLst/>
                <a:latin typeface="Arial" panose="020B0604020202020204" pitchFamily="34" charset="0"/>
                <a:ea typeface="Helvetica Neue"/>
              </a:rPr>
              <a:t>Solution: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400" b="0" i="0" u="none" strike="noStrike" cap="none" normalizeH="0" baseline="0" dirty="0">
              <a:ln>
                <a:noFill/>
              </a:ln>
              <a:solidFill>
                <a:srgbClr val="444444"/>
              </a:solidFill>
              <a:effectLst/>
              <a:latin typeface="Arial" panose="020B0604020202020204" pitchFamily="34" charset="0"/>
              <a:ea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1" i="0" u="none" strike="noStrike" cap="none" normalizeH="0" baseline="0" dirty="0">
                <a:ln>
                  <a:noFill/>
                </a:ln>
                <a:solidFill>
                  <a:srgbClr val="444444"/>
                </a:solidFill>
                <a:effectLst/>
                <a:latin typeface="Arial" panose="020B0604020202020204" pitchFamily="34" charset="0"/>
                <a:ea typeface="Helvetica Neue"/>
              </a:rPr>
              <a:t>at least one operand </a:t>
            </a:r>
            <a:r>
              <a:rPr kumimoji="0" lang="en-US" altLang="zh-CN" b="0" i="0" u="none" strike="noStrike" cap="none" normalizeH="0" baseline="0" dirty="0">
                <a:ln>
                  <a:noFill/>
                </a:ln>
                <a:solidFill>
                  <a:srgbClr val="444444"/>
                </a:solidFill>
                <a:effectLst/>
                <a:latin typeface="Arial" panose="020B0604020202020204" pitchFamily="34" charset="0"/>
                <a:ea typeface="Helvetica Neue"/>
              </a:rPr>
              <a:t>should be </a:t>
            </a:r>
            <a:r>
              <a:rPr kumimoji="0" lang="en-US" altLang="zh-CN" b="1" i="0" u="none" strike="noStrike" cap="none" normalizeH="0" baseline="0" dirty="0">
                <a:ln>
                  <a:noFill/>
                </a:ln>
                <a:solidFill>
                  <a:srgbClr val="444444"/>
                </a:solidFill>
                <a:effectLst/>
                <a:latin typeface="Arial" panose="020B0604020202020204" pitchFamily="34" charset="0"/>
                <a:ea typeface="Helvetica Neue"/>
              </a:rPr>
              <a:t>cast or promoted </a:t>
            </a:r>
            <a:r>
              <a:rPr kumimoji="0" lang="en-US" altLang="zh-CN" b="0" i="0" u="none" strike="noStrike" cap="none" normalizeH="0" baseline="0" dirty="0">
                <a:ln>
                  <a:noFill/>
                </a:ln>
                <a:solidFill>
                  <a:srgbClr val="444444"/>
                </a:solidFill>
                <a:effectLst/>
                <a:latin typeface="Arial" panose="020B0604020202020204" pitchFamily="34" charset="0"/>
                <a:ea typeface="Helvetica Neue"/>
              </a:rPr>
              <a:t>to the final type before the operation takes place.</a:t>
            </a:r>
            <a:r>
              <a:rPr kumimoji="0" lang="zh-CN" altLang="zh-CN" sz="1600" b="0" i="0" u="none" strike="noStrike" cap="none" normalizeH="0" baseline="0" dirty="0">
                <a:ln>
                  <a:noFill/>
                </a:ln>
                <a:solidFill>
                  <a:schemeClr val="tx1"/>
                </a:solidFill>
                <a:effectLst/>
                <a:latin typeface="Arial" panose="020B0604020202020204" pitchFamily="34" charset="0"/>
              </a:rPr>
              <a:t> </a:t>
            </a:r>
            <a:endParaRPr kumimoji="0" lang="zh-CN" altLang="zh-CN" sz="4400" b="0" i="0" u="none" strike="noStrike" cap="none" normalizeH="0" baseline="0" dirty="0">
              <a:ln>
                <a:noFill/>
              </a:ln>
              <a:solidFill>
                <a:schemeClr val="tx1"/>
              </a:solidFill>
              <a:effectLst/>
              <a:latin typeface="Arial" panose="020B0604020202020204" pitchFamily="34" charset="0"/>
            </a:endParaRPr>
          </a:p>
        </p:txBody>
      </p:sp>
      <p:pic>
        <p:nvPicPr>
          <p:cNvPr id="15" name="图片 14">
            <a:extLst>
              <a:ext uri="{FF2B5EF4-FFF2-40B4-BE49-F238E27FC236}">
                <a16:creationId xmlns:a16="http://schemas.microsoft.com/office/drawing/2014/main" id="{AEEA3E37-3207-4C4C-A447-3A902E2218A8}"/>
              </a:ext>
            </a:extLst>
          </p:cNvPr>
          <p:cNvPicPr>
            <a:picLocks noChangeAspect="1"/>
          </p:cNvPicPr>
          <p:nvPr/>
        </p:nvPicPr>
        <p:blipFill>
          <a:blip r:embed="rId5"/>
          <a:stretch>
            <a:fillRect/>
          </a:stretch>
        </p:blipFill>
        <p:spPr>
          <a:xfrm>
            <a:off x="2917505" y="1779467"/>
            <a:ext cx="1300573" cy="459026"/>
          </a:xfrm>
          <a:prstGeom prst="rect">
            <a:avLst/>
          </a:prstGeom>
        </p:spPr>
      </p:pic>
      <p:pic>
        <p:nvPicPr>
          <p:cNvPr id="17" name="图片 16">
            <a:extLst>
              <a:ext uri="{FF2B5EF4-FFF2-40B4-BE49-F238E27FC236}">
                <a16:creationId xmlns:a16="http://schemas.microsoft.com/office/drawing/2014/main" id="{EDE55BDC-AF5A-4D2A-92B6-972E3DB929F1}"/>
              </a:ext>
            </a:extLst>
          </p:cNvPr>
          <p:cNvPicPr>
            <a:picLocks noChangeAspect="1"/>
          </p:cNvPicPr>
          <p:nvPr/>
        </p:nvPicPr>
        <p:blipFill>
          <a:blip r:embed="rId6"/>
          <a:stretch>
            <a:fillRect/>
          </a:stretch>
        </p:blipFill>
        <p:spPr>
          <a:xfrm>
            <a:off x="2076351" y="2552662"/>
            <a:ext cx="7572926" cy="815333"/>
          </a:xfrm>
          <a:prstGeom prst="rect">
            <a:avLst/>
          </a:prstGeom>
        </p:spPr>
      </p:pic>
    </p:spTree>
    <p:extLst>
      <p:ext uri="{BB962C8B-B14F-4D97-AF65-F5344CB8AC3E}">
        <p14:creationId xmlns:p14="http://schemas.microsoft.com/office/powerpoint/2010/main" val="11188398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9984658"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圆角矩形 5"/>
          <p:cNvSpPr/>
          <p:nvPr/>
        </p:nvSpPr>
        <p:spPr>
          <a:xfrm>
            <a:off x="403122" y="449825"/>
            <a:ext cx="11385755" cy="5958349"/>
          </a:xfrm>
          <a:prstGeom prst="roundRect">
            <a:avLst>
              <a:gd name="adj" fmla="val 1568"/>
            </a:avLst>
          </a:prstGeom>
          <a:solidFill>
            <a:schemeClr val="bg1"/>
          </a:solidFill>
          <a:ln>
            <a:noFill/>
          </a:ln>
          <a:effectLst>
            <a:glow rad="228600">
              <a:srgbClr val="02615A">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a:off x="1887301" y="2420811"/>
            <a:ext cx="1592179" cy="1592179"/>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bg1"/>
                </a:solidFill>
                <a:cs typeface="+mn-ea"/>
                <a:sym typeface="+mn-lt"/>
              </a:rPr>
              <a:t>1</a:t>
            </a:r>
            <a:endParaRPr lang="zh-CN" altLang="en-US" sz="13800" b="1" dirty="0">
              <a:solidFill>
                <a:schemeClr val="bg1"/>
              </a:solidFill>
              <a:cs typeface="+mn-ea"/>
              <a:sym typeface="+mn-lt"/>
            </a:endParaRPr>
          </a:p>
        </p:txBody>
      </p:sp>
      <p:cxnSp>
        <p:nvCxnSpPr>
          <p:cNvPr id="9" name="直接连接符 8"/>
          <p:cNvCxnSpPr>
            <a:cxnSpLocks/>
          </p:cNvCxnSpPr>
          <p:nvPr/>
        </p:nvCxnSpPr>
        <p:spPr>
          <a:xfrm>
            <a:off x="4929245" y="3442769"/>
            <a:ext cx="358808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572406" y="3702901"/>
            <a:ext cx="6301758" cy="369332"/>
          </a:xfrm>
          <a:prstGeom prst="rect">
            <a:avLst/>
          </a:prstGeom>
          <a:noFill/>
        </p:spPr>
        <p:txBody>
          <a:bodyPr wrap="square" rtlCol="0">
            <a:spAutoFit/>
          </a:bodyPr>
          <a:lstStyle/>
          <a:p>
            <a:pPr algn="ctr"/>
            <a:r>
              <a:rPr lang="en-US" altLang="zh-CN" b="1" dirty="0">
                <a:solidFill>
                  <a:schemeClr val="tx1">
                    <a:lumMod val="85000"/>
                    <a:lumOff val="15000"/>
                  </a:schemeClr>
                </a:solidFill>
                <a:latin typeface="Avenir Book" panose="02000503020000020003" pitchFamily="2" charset="0"/>
                <a:cs typeface="Farah" pitchFamily="2" charset="-78"/>
                <a:sym typeface="+mn-lt"/>
              </a:rPr>
              <a:t>Where</a:t>
            </a:r>
            <a:r>
              <a:rPr lang="zh-CN" altLang="en-US" sz="1600" dirty="0">
                <a:solidFill>
                  <a:schemeClr val="tx1">
                    <a:lumMod val="85000"/>
                    <a:lumOff val="15000"/>
                  </a:schemeClr>
                </a:solidFill>
                <a:latin typeface="Avenir Book" panose="02000503020000020003" pitchFamily="2" charset="0"/>
                <a:cs typeface="Farah" pitchFamily="2" charset="-78"/>
                <a:sym typeface="+mn-lt"/>
              </a:rPr>
              <a:t> </a:t>
            </a:r>
            <a:r>
              <a:rPr lang="en-US" altLang="zh-CN" sz="1600" dirty="0">
                <a:solidFill>
                  <a:schemeClr val="tx1">
                    <a:lumMod val="85000"/>
                    <a:lumOff val="15000"/>
                  </a:schemeClr>
                </a:solidFill>
                <a:latin typeface="Avenir Book" panose="02000503020000020003" pitchFamily="2" charset="0"/>
                <a:cs typeface="Farah" pitchFamily="2" charset="-78"/>
                <a:sym typeface="+mn-lt"/>
              </a:rPr>
              <a:t>and</a:t>
            </a:r>
            <a:r>
              <a:rPr lang="zh-CN" altLang="en-US" sz="1600" dirty="0">
                <a:solidFill>
                  <a:schemeClr val="tx1">
                    <a:lumMod val="85000"/>
                    <a:lumOff val="15000"/>
                  </a:schemeClr>
                </a:solidFill>
                <a:latin typeface="Avenir Book" panose="02000503020000020003" pitchFamily="2" charset="0"/>
                <a:cs typeface="Farah" pitchFamily="2" charset="-78"/>
                <a:sym typeface="+mn-lt"/>
              </a:rPr>
              <a:t> </a:t>
            </a:r>
            <a:r>
              <a:rPr lang="en-US" altLang="zh-CN" b="1" dirty="0">
                <a:solidFill>
                  <a:schemeClr val="tx1">
                    <a:lumMod val="85000"/>
                    <a:lumOff val="15000"/>
                  </a:schemeClr>
                </a:solidFill>
                <a:latin typeface="Avenir Book" panose="02000503020000020003" pitchFamily="2" charset="0"/>
                <a:cs typeface="Farah" pitchFamily="2" charset="-78"/>
                <a:sym typeface="+mn-lt"/>
              </a:rPr>
              <a:t>how</a:t>
            </a:r>
            <a:r>
              <a:rPr lang="zh-CN" altLang="en-US" sz="1600" dirty="0">
                <a:solidFill>
                  <a:schemeClr val="tx1">
                    <a:lumMod val="85000"/>
                    <a:lumOff val="15000"/>
                  </a:schemeClr>
                </a:solidFill>
                <a:latin typeface="Avenir Book" panose="02000503020000020003" pitchFamily="2" charset="0"/>
                <a:cs typeface="Farah" pitchFamily="2" charset="-78"/>
                <a:sym typeface="+mn-lt"/>
              </a:rPr>
              <a:t> </a:t>
            </a:r>
            <a:r>
              <a:rPr lang="en-US" altLang="zh-CN" sz="1600" dirty="0">
                <a:solidFill>
                  <a:schemeClr val="tx1">
                    <a:lumMod val="85000"/>
                    <a:lumOff val="15000"/>
                  </a:schemeClr>
                </a:solidFill>
                <a:latin typeface="Avenir Book" panose="02000503020000020003" pitchFamily="2" charset="0"/>
                <a:cs typeface="Farah" pitchFamily="2" charset="-78"/>
                <a:sym typeface="+mn-lt"/>
              </a:rPr>
              <a:t>does</a:t>
            </a:r>
            <a:r>
              <a:rPr lang="zh-CN" altLang="en-US" sz="1600" dirty="0">
                <a:solidFill>
                  <a:schemeClr val="tx1">
                    <a:lumMod val="85000"/>
                    <a:lumOff val="15000"/>
                  </a:schemeClr>
                </a:solidFill>
                <a:latin typeface="Avenir Book" panose="02000503020000020003" pitchFamily="2" charset="0"/>
                <a:cs typeface="Farah" pitchFamily="2" charset="-78"/>
                <a:sym typeface="+mn-lt"/>
              </a:rPr>
              <a:t> </a:t>
            </a:r>
            <a:r>
              <a:rPr lang="en-US" altLang="zh-CN" sz="1600" dirty="0">
                <a:solidFill>
                  <a:schemeClr val="tx1">
                    <a:lumMod val="85000"/>
                    <a:lumOff val="15000"/>
                  </a:schemeClr>
                </a:solidFill>
                <a:latin typeface="Avenir Book" panose="02000503020000020003" pitchFamily="2" charset="0"/>
                <a:cs typeface="Farah" pitchFamily="2" charset="-78"/>
                <a:sym typeface="+mn-lt"/>
              </a:rPr>
              <a:t>SonarQube</a:t>
            </a:r>
            <a:r>
              <a:rPr lang="zh-CN" altLang="en-US" sz="1600" dirty="0">
                <a:solidFill>
                  <a:schemeClr val="tx1">
                    <a:lumMod val="85000"/>
                    <a:lumOff val="15000"/>
                  </a:schemeClr>
                </a:solidFill>
                <a:latin typeface="Avenir Book" panose="02000503020000020003" pitchFamily="2" charset="0"/>
                <a:cs typeface="Farah" pitchFamily="2" charset="-78"/>
                <a:sym typeface="+mn-lt"/>
              </a:rPr>
              <a:t> </a:t>
            </a:r>
            <a:r>
              <a:rPr lang="en-US" altLang="zh-CN" sz="1600" dirty="0">
                <a:solidFill>
                  <a:schemeClr val="tx1">
                    <a:lumMod val="85000"/>
                    <a:lumOff val="15000"/>
                  </a:schemeClr>
                </a:solidFill>
                <a:latin typeface="Avenir Book" panose="02000503020000020003" pitchFamily="2" charset="0"/>
                <a:cs typeface="Farah" pitchFamily="2" charset="-78"/>
                <a:sym typeface="+mn-lt"/>
              </a:rPr>
              <a:t>come</a:t>
            </a:r>
            <a:r>
              <a:rPr lang="zh-CN" altLang="en-US" sz="1600" dirty="0">
                <a:solidFill>
                  <a:schemeClr val="tx1">
                    <a:lumMod val="85000"/>
                    <a:lumOff val="15000"/>
                  </a:schemeClr>
                </a:solidFill>
                <a:latin typeface="Avenir Book" panose="02000503020000020003" pitchFamily="2" charset="0"/>
                <a:cs typeface="Farah" pitchFamily="2" charset="-78"/>
                <a:sym typeface="+mn-lt"/>
              </a:rPr>
              <a:t> </a:t>
            </a:r>
            <a:r>
              <a:rPr lang="en-US" altLang="zh-CN" sz="1600" dirty="0">
                <a:solidFill>
                  <a:schemeClr val="tx1">
                    <a:lumMod val="85000"/>
                    <a:lumOff val="15000"/>
                  </a:schemeClr>
                </a:solidFill>
                <a:latin typeface="Avenir Book" panose="02000503020000020003" pitchFamily="2" charset="0"/>
                <a:cs typeface="Farah" pitchFamily="2" charset="-78"/>
                <a:sym typeface="+mn-lt"/>
              </a:rPr>
              <a:t>from</a:t>
            </a:r>
            <a:r>
              <a:rPr lang="zh-CN" altLang="en-US" sz="1600" dirty="0">
                <a:solidFill>
                  <a:schemeClr val="tx1">
                    <a:lumMod val="85000"/>
                    <a:lumOff val="15000"/>
                  </a:schemeClr>
                </a:solidFill>
                <a:latin typeface="Avenir Book" panose="02000503020000020003" pitchFamily="2" charset="0"/>
                <a:cs typeface="Farah" pitchFamily="2" charset="-78"/>
                <a:sym typeface="+mn-lt"/>
              </a:rPr>
              <a:t>？</a:t>
            </a:r>
          </a:p>
        </p:txBody>
      </p:sp>
      <p:sp>
        <p:nvSpPr>
          <p:cNvPr id="2" name="文本框 1">
            <a:extLst>
              <a:ext uri="{FF2B5EF4-FFF2-40B4-BE49-F238E27FC236}">
                <a16:creationId xmlns:a16="http://schemas.microsoft.com/office/drawing/2014/main" id="{FE4C2FD8-1DBB-8249-A7AF-4781191A389C}"/>
              </a:ext>
            </a:extLst>
          </p:cNvPr>
          <p:cNvSpPr txBox="1"/>
          <p:nvPr/>
        </p:nvSpPr>
        <p:spPr>
          <a:xfrm>
            <a:off x="4828808" y="2508058"/>
            <a:ext cx="5893831" cy="769441"/>
          </a:xfrm>
          <a:prstGeom prst="rect">
            <a:avLst/>
          </a:prstGeom>
          <a:noFill/>
        </p:spPr>
        <p:txBody>
          <a:bodyPr wrap="square" rtlCol="0">
            <a:spAutoFit/>
          </a:bodyPr>
          <a:lstStyle/>
          <a:p>
            <a:r>
              <a:rPr kumimoji="1" lang="en-US" altLang="zh-CN" sz="4400" dirty="0">
                <a:latin typeface="Futura Medium" panose="020B0602020204020303" pitchFamily="34" charset="-79"/>
                <a:ea typeface="Apple Symbols" panose="02000000000000000000" pitchFamily="2" charset="-79"/>
                <a:cs typeface="Futura Medium" panose="020B0602020204020303" pitchFamily="34" charset="-79"/>
              </a:rPr>
              <a:t>Background</a:t>
            </a:r>
            <a:endParaRPr kumimoji="1" lang="zh-CN" altLang="en-US" sz="4400" dirty="0">
              <a:latin typeface="Futura Medium" panose="020B0602020204020303" pitchFamily="34" charset="-79"/>
              <a:ea typeface="Apple Symbols" panose="02000000000000000000" pitchFamily="2" charset="-79"/>
              <a:cs typeface="Futura Medium" panose="020B0602020204020303" pitchFamily="34" charset="-79"/>
            </a:endParaRPr>
          </a:p>
        </p:txBody>
      </p:sp>
      <p:pic>
        <p:nvPicPr>
          <p:cNvPr id="11" name="图片 10">
            <a:extLst>
              <a:ext uri="{FF2B5EF4-FFF2-40B4-BE49-F238E27FC236}">
                <a16:creationId xmlns:a16="http://schemas.microsoft.com/office/drawing/2014/main" id="{FC7006A0-8E50-0241-B0CC-3FDFF01A39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5727" y="645973"/>
            <a:ext cx="2387600" cy="850900"/>
          </a:xfrm>
          <a:prstGeom prst="rect">
            <a:avLst/>
          </a:prstGeom>
        </p:spPr>
      </p:pic>
    </p:spTree>
    <p:extLst>
      <p:ext uri="{BB962C8B-B14F-4D97-AF65-F5344CB8AC3E}">
        <p14:creationId xmlns:p14="http://schemas.microsoft.com/office/powerpoint/2010/main" val="36669054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4648" y="511715"/>
            <a:ext cx="3776202" cy="523220"/>
          </a:xfrm>
          <a:prstGeom prst="rect">
            <a:avLst/>
          </a:prstGeom>
          <a:noFill/>
        </p:spPr>
        <p:txBody>
          <a:bodyPr wrap="square" rtlCol="0">
            <a:spAutoFit/>
          </a:bodyPr>
          <a:lstStyle/>
          <a:p>
            <a:r>
              <a:rPr lang="en-US" altLang="zh-CN" sz="2800" dirty="0">
                <a:solidFill>
                  <a:schemeClr val="tx1">
                    <a:lumMod val="85000"/>
                    <a:lumOff val="15000"/>
                  </a:schemeClr>
                </a:solidFill>
                <a:latin typeface="Futura Medium" panose="020B0602020204020303" pitchFamily="34" charset="-79"/>
                <a:cs typeface="Futura Medium" panose="020B0602020204020303" pitchFamily="34" charset="-79"/>
                <a:sym typeface="+mn-lt"/>
              </a:rPr>
              <a:t>Rules:</a:t>
            </a:r>
            <a:r>
              <a:rPr lang="zh-CN" altLang="en-US" sz="2800" dirty="0">
                <a:solidFill>
                  <a:schemeClr val="tx1">
                    <a:lumMod val="85000"/>
                    <a:lumOff val="15000"/>
                  </a:schemeClr>
                </a:solidFill>
                <a:latin typeface="Futura Medium" panose="020B0602020204020303" pitchFamily="34" charset="-79"/>
                <a:cs typeface="Futura Medium" panose="020B0602020204020303" pitchFamily="34" charset="-79"/>
                <a:sym typeface="+mn-lt"/>
              </a:rPr>
              <a:t> </a:t>
            </a:r>
            <a:r>
              <a:rPr lang="en-US" altLang="zh-CN" sz="2800" dirty="0">
                <a:solidFill>
                  <a:schemeClr val="tx1">
                    <a:lumMod val="85000"/>
                    <a:lumOff val="15000"/>
                  </a:schemeClr>
                </a:solidFill>
                <a:latin typeface="Futura Medium" panose="020B0602020204020303" pitchFamily="34" charset="-79"/>
                <a:cs typeface="Futura Medium" panose="020B0602020204020303" pitchFamily="34" charset="-79"/>
                <a:sym typeface="+mn-lt"/>
              </a:rPr>
              <a:t>Vulnerability</a:t>
            </a:r>
            <a:endParaRPr lang="zh-CN" altLang="en-US" sz="2800" dirty="0">
              <a:solidFill>
                <a:schemeClr val="tx1">
                  <a:lumMod val="85000"/>
                  <a:lumOff val="15000"/>
                </a:schemeClr>
              </a:solidFill>
              <a:latin typeface="Futura Medium" panose="020B0602020204020303" pitchFamily="34" charset="-79"/>
              <a:cs typeface="Futura Medium" panose="020B0602020204020303" pitchFamily="34" charset="-79"/>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47" name="图片 46">
            <a:extLst>
              <a:ext uri="{FF2B5EF4-FFF2-40B4-BE49-F238E27FC236}">
                <a16:creationId xmlns:a16="http://schemas.microsoft.com/office/drawing/2014/main" id="{8F264954-EE4B-C148-AA23-A01B260E09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3765" y="514287"/>
            <a:ext cx="2387600" cy="850900"/>
          </a:xfrm>
          <a:prstGeom prst="rect">
            <a:avLst/>
          </a:prstGeom>
        </p:spPr>
      </p:pic>
      <p:sp>
        <p:nvSpPr>
          <p:cNvPr id="10" name="文本框 9">
            <a:extLst>
              <a:ext uri="{FF2B5EF4-FFF2-40B4-BE49-F238E27FC236}">
                <a16:creationId xmlns:a16="http://schemas.microsoft.com/office/drawing/2014/main" id="{B454A6B7-5FB7-9F4B-B2AB-A2A4D8C723C0}"/>
              </a:ext>
            </a:extLst>
          </p:cNvPr>
          <p:cNvSpPr txBox="1"/>
          <p:nvPr/>
        </p:nvSpPr>
        <p:spPr>
          <a:xfrm>
            <a:off x="625131" y="1480853"/>
            <a:ext cx="3152210" cy="400110"/>
          </a:xfrm>
          <a:prstGeom prst="rect">
            <a:avLst/>
          </a:prstGeom>
          <a:noFill/>
        </p:spPr>
        <p:txBody>
          <a:bodyPr wrap="square" rtlCol="0">
            <a:spAutoFit/>
          </a:bodyPr>
          <a:lstStyle/>
          <a:p>
            <a:r>
              <a:rPr kumimoji="1" lang="en-US" altLang="zh-CN" sz="2000" b="1" dirty="0">
                <a:latin typeface="Avenir Book" panose="02000503020000020003" pitchFamily="2" charset="0"/>
              </a:rPr>
              <a:t>What is vulnerability?</a:t>
            </a:r>
            <a:endParaRPr kumimoji="1" lang="zh-CN" altLang="en-US" sz="2000" b="1" dirty="0">
              <a:latin typeface="Avenir Book" panose="02000503020000020003" pitchFamily="2" charset="0"/>
            </a:endParaRPr>
          </a:p>
        </p:txBody>
      </p:sp>
      <p:sp>
        <p:nvSpPr>
          <p:cNvPr id="8" name="矩形 7">
            <a:extLst>
              <a:ext uri="{FF2B5EF4-FFF2-40B4-BE49-F238E27FC236}">
                <a16:creationId xmlns:a16="http://schemas.microsoft.com/office/drawing/2014/main" id="{3A89B1C7-A30B-C647-A8AE-976B37E289BA}"/>
              </a:ext>
            </a:extLst>
          </p:cNvPr>
          <p:cNvSpPr/>
          <p:nvPr/>
        </p:nvSpPr>
        <p:spPr>
          <a:xfrm>
            <a:off x="2196467" y="2655504"/>
            <a:ext cx="4222537" cy="2308324"/>
          </a:xfrm>
          <a:prstGeom prst="rect">
            <a:avLst/>
          </a:prstGeom>
        </p:spPr>
        <p:txBody>
          <a:bodyPr wrap="square">
            <a:spAutoFit/>
          </a:bodyPr>
          <a:lstStyle/>
          <a:p>
            <a:pPr algn="ctr"/>
            <a:r>
              <a:rPr lang="en" altLang="zh-CN" dirty="0">
                <a:latin typeface="Avenir Book" panose="02000503020000020003" pitchFamily="2" charset="0"/>
              </a:rPr>
              <a:t>A vulnerability is a hole or a weakness in the application, which can be a design flaw or an implementation bug, that allows an attacker to cause harm to the stakeholders of an application. Stakeholders include the application owner, application users, and other entities that rely on the application.</a:t>
            </a:r>
          </a:p>
        </p:txBody>
      </p:sp>
      <p:sp>
        <p:nvSpPr>
          <p:cNvPr id="16" name="文本框 15">
            <a:extLst>
              <a:ext uri="{FF2B5EF4-FFF2-40B4-BE49-F238E27FC236}">
                <a16:creationId xmlns:a16="http://schemas.microsoft.com/office/drawing/2014/main" id="{95975F15-2CDB-1143-AC58-D84411F202EA}"/>
              </a:ext>
            </a:extLst>
          </p:cNvPr>
          <p:cNvSpPr txBox="1"/>
          <p:nvPr/>
        </p:nvSpPr>
        <p:spPr>
          <a:xfrm>
            <a:off x="7552851" y="4305162"/>
            <a:ext cx="2225040" cy="338554"/>
          </a:xfrm>
          <a:prstGeom prst="rect">
            <a:avLst/>
          </a:prstGeom>
          <a:noFill/>
        </p:spPr>
        <p:txBody>
          <a:bodyPr wrap="square" rtlCol="0">
            <a:sp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ctr"/>
            <a:r>
              <a:rPr lang="zh-CN" altLang="en-US" sz="1600" dirty="0">
                <a:effectLst/>
                <a:latin typeface="+mn-lt"/>
                <a:ea typeface="+mn-ea"/>
                <a:cs typeface="+mn-ea"/>
                <a:sym typeface="+mn-lt"/>
              </a:rPr>
              <a:t>输入你的标题</a:t>
            </a:r>
          </a:p>
        </p:txBody>
      </p:sp>
      <p:sp>
        <p:nvSpPr>
          <p:cNvPr id="11" name="矩形 10">
            <a:extLst>
              <a:ext uri="{FF2B5EF4-FFF2-40B4-BE49-F238E27FC236}">
                <a16:creationId xmlns:a16="http://schemas.microsoft.com/office/drawing/2014/main" id="{93AFC102-DC12-0A46-A394-B0B1C8628E1E}"/>
              </a:ext>
            </a:extLst>
          </p:cNvPr>
          <p:cNvSpPr/>
          <p:nvPr/>
        </p:nvSpPr>
        <p:spPr>
          <a:xfrm>
            <a:off x="441981" y="6171714"/>
            <a:ext cx="8852360" cy="369332"/>
          </a:xfrm>
          <a:prstGeom prst="rect">
            <a:avLst/>
          </a:prstGeom>
        </p:spPr>
        <p:txBody>
          <a:bodyPr wrap="none">
            <a:spAutoFit/>
          </a:bodyPr>
          <a:lstStyle/>
          <a:p>
            <a:r>
              <a:rPr lang="zh-CN" altLang="en-US" dirty="0">
                <a:latin typeface="Avenir Book" panose="02000503020000020003" pitchFamily="2" charset="0"/>
              </a:rPr>
              <a:t>For common </a:t>
            </a:r>
            <a:r>
              <a:rPr lang="en-US" altLang="zh-CN" dirty="0" err="1">
                <a:latin typeface="Avenir Book" panose="02000503020000020003" pitchFamily="2" charset="0"/>
              </a:rPr>
              <a:t>vunlnerability</a:t>
            </a:r>
            <a:r>
              <a:rPr lang="zh-CN" altLang="en-US" dirty="0">
                <a:latin typeface="Avenir Book" panose="02000503020000020003" pitchFamily="2" charset="0"/>
              </a:rPr>
              <a:t>, view</a:t>
            </a:r>
            <a:r>
              <a:rPr lang="en-US" altLang="zh-CN" dirty="0">
                <a:latin typeface="Avenir Book" panose="02000503020000020003" pitchFamily="2" charset="0"/>
              </a:rPr>
              <a:t>:</a:t>
            </a:r>
            <a:r>
              <a:rPr lang="zh-CN" altLang="en-US" dirty="0">
                <a:latin typeface="Avenir Book" panose="02000503020000020003" pitchFamily="2" charset="0"/>
              </a:rPr>
              <a:t> </a:t>
            </a:r>
            <a:r>
              <a:rPr lang="en" altLang="zh-CN" dirty="0">
                <a:latin typeface="Avenir Book" panose="02000503020000020003" pitchFamily="2" charset="0"/>
              </a:rPr>
              <a:t>https://</a:t>
            </a:r>
            <a:r>
              <a:rPr lang="en" altLang="zh-CN" dirty="0" err="1">
                <a:latin typeface="Avenir Book" panose="02000503020000020003" pitchFamily="2" charset="0"/>
              </a:rPr>
              <a:t>owasp.org</a:t>
            </a:r>
            <a:r>
              <a:rPr lang="en" altLang="zh-CN" dirty="0">
                <a:latin typeface="Avenir Book" panose="02000503020000020003" pitchFamily="2" charset="0"/>
              </a:rPr>
              <a:t>/www-community/vulnerabilities/</a:t>
            </a:r>
            <a:endParaRPr lang="zh-CN" altLang="en-US" dirty="0">
              <a:latin typeface="Avenir Book" panose="02000503020000020003" pitchFamily="2" charset="0"/>
            </a:endParaRPr>
          </a:p>
        </p:txBody>
      </p:sp>
      <p:sp>
        <p:nvSpPr>
          <p:cNvPr id="20" name="任意多边形 7">
            <a:extLst>
              <a:ext uri="{FF2B5EF4-FFF2-40B4-BE49-F238E27FC236}">
                <a16:creationId xmlns:a16="http://schemas.microsoft.com/office/drawing/2014/main" id="{049CC29C-FC89-5947-8A71-8B6BBD9AA389}"/>
              </a:ext>
            </a:extLst>
          </p:cNvPr>
          <p:cNvSpPr/>
          <p:nvPr/>
        </p:nvSpPr>
        <p:spPr>
          <a:xfrm>
            <a:off x="7024223" y="1310930"/>
            <a:ext cx="2520733" cy="2445011"/>
          </a:xfrm>
          <a:custGeom>
            <a:avLst/>
            <a:gdLst>
              <a:gd name="connsiteX0" fmla="*/ 1270000 w 2520733"/>
              <a:gd name="connsiteY0" fmla="*/ 0 h 2445011"/>
              <a:gd name="connsiteX1" fmla="*/ 2514198 w 2520733"/>
              <a:gd name="connsiteY1" fmla="*/ 1014051 h 2445011"/>
              <a:gd name="connsiteX2" fmla="*/ 2520733 w 2520733"/>
              <a:gd name="connsiteY2" fmla="*/ 1056868 h 2445011"/>
              <a:gd name="connsiteX3" fmla="*/ 2483803 w 2520733"/>
              <a:gd name="connsiteY3" fmla="*/ 1090431 h 2445011"/>
              <a:gd name="connsiteX4" fmla="*/ 2111829 w 2520733"/>
              <a:gd name="connsiteY4" fmla="*/ 1988457 h 2445011"/>
              <a:gd name="connsiteX5" fmla="*/ 2118386 w 2520733"/>
              <a:gd name="connsiteY5" fmla="*/ 2118307 h 2445011"/>
              <a:gd name="connsiteX6" fmla="*/ 2131096 w 2520733"/>
              <a:gd name="connsiteY6" fmla="*/ 2201890 h 2445011"/>
              <a:gd name="connsiteX7" fmla="*/ 2097177 w 2520733"/>
              <a:gd name="connsiteY7" fmla="*/ 2232418 h 2445011"/>
              <a:gd name="connsiteX8" fmla="*/ 1874293 w 2520733"/>
              <a:gd name="connsiteY8" fmla="*/ 2163231 h 2445011"/>
              <a:gd name="connsiteX9" fmla="*/ 1618343 w 2520733"/>
              <a:gd name="connsiteY9" fmla="*/ 2137429 h 2445011"/>
              <a:gd name="connsiteX10" fmla="*/ 810505 w 2520733"/>
              <a:gd name="connsiteY10" fmla="*/ 2427435 h 2445011"/>
              <a:gd name="connsiteX11" fmla="*/ 791167 w 2520733"/>
              <a:gd name="connsiteY11" fmla="*/ 2445011 h 2445011"/>
              <a:gd name="connsiteX12" fmla="*/ 775659 w 2520733"/>
              <a:gd name="connsiteY12" fmla="*/ 2440197 h 2445011"/>
              <a:gd name="connsiteX13" fmla="*/ 0 w 2520733"/>
              <a:gd name="connsiteY13" fmla="*/ 1270000 h 2445011"/>
              <a:gd name="connsiteX14" fmla="*/ 1270000 w 2520733"/>
              <a:gd name="connsiteY14" fmla="*/ 0 h 244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0733" h="2445011">
                <a:moveTo>
                  <a:pt x="1270000" y="0"/>
                </a:moveTo>
                <a:cubicBezTo>
                  <a:pt x="1883727" y="0"/>
                  <a:pt x="2395776" y="435333"/>
                  <a:pt x="2514198" y="1014051"/>
                </a:cubicBezTo>
                <a:lnTo>
                  <a:pt x="2520733" y="1056868"/>
                </a:lnTo>
                <a:lnTo>
                  <a:pt x="2483803" y="1090431"/>
                </a:lnTo>
                <a:cubicBezTo>
                  <a:pt x="2253979" y="1320256"/>
                  <a:pt x="2111829" y="1637756"/>
                  <a:pt x="2111829" y="1988457"/>
                </a:cubicBezTo>
                <a:cubicBezTo>
                  <a:pt x="2111829" y="2032295"/>
                  <a:pt x="2114050" y="2075614"/>
                  <a:pt x="2118386" y="2118307"/>
                </a:cubicBezTo>
                <a:lnTo>
                  <a:pt x="2131096" y="2201890"/>
                </a:lnTo>
                <a:lnTo>
                  <a:pt x="2097177" y="2232418"/>
                </a:lnTo>
                <a:lnTo>
                  <a:pt x="1874293" y="2163231"/>
                </a:lnTo>
                <a:cubicBezTo>
                  <a:pt x="1791619" y="2146314"/>
                  <a:pt x="1706018" y="2137429"/>
                  <a:pt x="1618343" y="2137429"/>
                </a:cubicBezTo>
                <a:cubicBezTo>
                  <a:pt x="1311480" y="2137429"/>
                  <a:pt x="1030036" y="2246262"/>
                  <a:pt x="810505" y="2427435"/>
                </a:cubicBezTo>
                <a:lnTo>
                  <a:pt x="791167" y="2445011"/>
                </a:lnTo>
                <a:lnTo>
                  <a:pt x="775659" y="2440197"/>
                </a:lnTo>
                <a:cubicBezTo>
                  <a:pt x="319837" y="2247401"/>
                  <a:pt x="0" y="1796052"/>
                  <a:pt x="0" y="1270000"/>
                </a:cubicBezTo>
                <a:cubicBezTo>
                  <a:pt x="0" y="568598"/>
                  <a:pt x="568598" y="0"/>
                  <a:pt x="1270000" y="0"/>
                </a:cubicBezTo>
                <a:close/>
              </a:path>
            </a:pathLst>
          </a:custGeom>
          <a:solidFill>
            <a:schemeClr val="bg1">
              <a:lumMod val="95000"/>
              <a:alpha val="8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sp>
        <p:nvSpPr>
          <p:cNvPr id="21" name="任意多边形 8">
            <a:extLst>
              <a:ext uri="{FF2B5EF4-FFF2-40B4-BE49-F238E27FC236}">
                <a16:creationId xmlns:a16="http://schemas.microsoft.com/office/drawing/2014/main" id="{023DD45D-BA4C-FA46-BB76-D7DADCAD83B6}"/>
              </a:ext>
            </a:extLst>
          </p:cNvPr>
          <p:cNvSpPr/>
          <p:nvPr/>
        </p:nvSpPr>
        <p:spPr>
          <a:xfrm>
            <a:off x="7346043" y="3487247"/>
            <a:ext cx="2540000" cy="2540000"/>
          </a:xfrm>
          <a:custGeom>
            <a:avLst/>
            <a:gdLst>
              <a:gd name="connsiteX0" fmla="*/ 1270000 w 2540000"/>
              <a:gd name="connsiteY0" fmla="*/ 0 h 2540000"/>
              <a:gd name="connsiteX1" fmla="*/ 1764342 w 2540000"/>
              <a:gd name="connsiteY1" fmla="*/ 99803 h 2540000"/>
              <a:gd name="connsiteX2" fmla="*/ 1790709 w 2540000"/>
              <a:gd name="connsiteY2" fmla="*/ 112505 h 2540000"/>
              <a:gd name="connsiteX3" fmla="*/ 1820583 w 2540000"/>
              <a:gd name="connsiteY3" fmla="*/ 228687 h 2540000"/>
              <a:gd name="connsiteX4" fmla="*/ 2428128 w 2540000"/>
              <a:gd name="connsiteY4" fmla="*/ 967746 h 2540000"/>
              <a:gd name="connsiteX5" fmla="*/ 2512777 w 2540000"/>
              <a:gd name="connsiteY5" fmla="*/ 1008523 h 2540000"/>
              <a:gd name="connsiteX6" fmla="*/ 2514198 w 2540000"/>
              <a:gd name="connsiteY6" fmla="*/ 1014051 h 2540000"/>
              <a:gd name="connsiteX7" fmla="*/ 2540000 w 2540000"/>
              <a:gd name="connsiteY7" fmla="*/ 1270000 h 2540000"/>
              <a:gd name="connsiteX8" fmla="*/ 1270000 w 2540000"/>
              <a:gd name="connsiteY8" fmla="*/ 2540000 h 2540000"/>
              <a:gd name="connsiteX9" fmla="*/ 0 w 2540000"/>
              <a:gd name="connsiteY9" fmla="*/ 1270000 h 2540000"/>
              <a:gd name="connsiteX10" fmla="*/ 1270000 w 2540000"/>
              <a:gd name="connsiteY10" fmla="*/ 0 h 25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0000" h="2540000">
                <a:moveTo>
                  <a:pt x="1270000" y="0"/>
                </a:moveTo>
                <a:cubicBezTo>
                  <a:pt x="1445351" y="0"/>
                  <a:pt x="1612401" y="35538"/>
                  <a:pt x="1764342" y="99803"/>
                </a:cubicBezTo>
                <a:lnTo>
                  <a:pt x="1790709" y="112505"/>
                </a:lnTo>
                <a:lnTo>
                  <a:pt x="1820583" y="228687"/>
                </a:lnTo>
                <a:cubicBezTo>
                  <a:pt x="1919534" y="546827"/>
                  <a:pt x="2140208" y="811338"/>
                  <a:pt x="2428128" y="967746"/>
                </a:cubicBezTo>
                <a:lnTo>
                  <a:pt x="2512777" y="1008523"/>
                </a:lnTo>
                <a:lnTo>
                  <a:pt x="2514198" y="1014051"/>
                </a:lnTo>
                <a:cubicBezTo>
                  <a:pt x="2531116" y="1096725"/>
                  <a:pt x="2540000" y="1182325"/>
                  <a:pt x="2540000" y="1270000"/>
                </a:cubicBezTo>
                <a:cubicBezTo>
                  <a:pt x="2540000" y="1971402"/>
                  <a:pt x="1971402" y="2540000"/>
                  <a:pt x="1270000" y="2540000"/>
                </a:cubicBezTo>
                <a:cubicBezTo>
                  <a:pt x="568598" y="2540000"/>
                  <a:pt x="0" y="1971402"/>
                  <a:pt x="0" y="1270000"/>
                </a:cubicBezTo>
                <a:cubicBezTo>
                  <a:pt x="0" y="568598"/>
                  <a:pt x="568598" y="0"/>
                  <a:pt x="1270000" y="0"/>
                </a:cubicBezTo>
                <a:close/>
              </a:path>
            </a:pathLst>
          </a:custGeom>
          <a:solidFill>
            <a:schemeClr val="tx1">
              <a:lumMod val="75000"/>
              <a:lumOff val="25000"/>
              <a:alpha val="8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sp>
        <p:nvSpPr>
          <p:cNvPr id="22" name="椭圆 21">
            <a:extLst>
              <a:ext uri="{FF2B5EF4-FFF2-40B4-BE49-F238E27FC236}">
                <a16:creationId xmlns:a16="http://schemas.microsoft.com/office/drawing/2014/main" id="{2A0EE7E5-9A4D-C44C-AAE3-F5FE336931B4}"/>
              </a:ext>
            </a:extLst>
          </p:cNvPr>
          <p:cNvSpPr/>
          <p:nvPr/>
        </p:nvSpPr>
        <p:spPr>
          <a:xfrm>
            <a:off x="9108172" y="2103716"/>
            <a:ext cx="2540000" cy="2540000"/>
          </a:xfrm>
          <a:prstGeom prst="ellipse">
            <a:avLst/>
          </a:prstGeom>
          <a:solidFill>
            <a:srgbClr val="1C4885">
              <a:alpha val="90000"/>
            </a:srgb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24" name="文本框 23">
            <a:extLst>
              <a:ext uri="{FF2B5EF4-FFF2-40B4-BE49-F238E27FC236}">
                <a16:creationId xmlns:a16="http://schemas.microsoft.com/office/drawing/2014/main" id="{78910DBE-3E00-0943-8AC2-E013B95BDAAA}"/>
              </a:ext>
            </a:extLst>
          </p:cNvPr>
          <p:cNvSpPr txBox="1"/>
          <p:nvPr/>
        </p:nvSpPr>
        <p:spPr>
          <a:xfrm>
            <a:off x="7437212" y="2146567"/>
            <a:ext cx="1786572" cy="923330"/>
          </a:xfrm>
          <a:prstGeom prst="rect">
            <a:avLst/>
          </a:prstGeom>
          <a:noFill/>
        </p:spPr>
        <p:txBody>
          <a:bodyPr wrap="square" rtlCol="0">
            <a:spAutoFit/>
          </a:bodyPr>
          <a:lstStyle/>
          <a:p>
            <a:pPr algn="ctr"/>
            <a:r>
              <a:rPr lang="en" altLang="zh-CN" dirty="0">
                <a:latin typeface="Avenir Book" panose="02000503020000020003" pitchFamily="2" charset="0"/>
                <a:cs typeface="+mn-ea"/>
              </a:rPr>
              <a:t>Lack of input validation on user input</a:t>
            </a:r>
          </a:p>
        </p:txBody>
      </p:sp>
      <p:sp>
        <p:nvSpPr>
          <p:cNvPr id="26" name="文本框 25">
            <a:extLst>
              <a:ext uri="{FF2B5EF4-FFF2-40B4-BE49-F238E27FC236}">
                <a16:creationId xmlns:a16="http://schemas.microsoft.com/office/drawing/2014/main" id="{5DB79DE9-05AE-D845-ACE2-0F3CB43F5D7C}"/>
              </a:ext>
            </a:extLst>
          </p:cNvPr>
          <p:cNvSpPr txBox="1"/>
          <p:nvPr/>
        </p:nvSpPr>
        <p:spPr>
          <a:xfrm>
            <a:off x="7633960" y="4550567"/>
            <a:ext cx="2005806" cy="646331"/>
          </a:xfrm>
          <a:prstGeom prst="rect">
            <a:avLst/>
          </a:prstGeom>
          <a:noFill/>
        </p:spPr>
        <p:txBody>
          <a:bodyPr wrap="square" rtlCol="0">
            <a:spAutoFit/>
          </a:bodyPr>
          <a:lstStyle/>
          <a:p>
            <a:pPr algn="ctr"/>
            <a:r>
              <a:rPr lang="en" altLang="zh-CN" dirty="0">
                <a:solidFill>
                  <a:schemeClr val="bg1"/>
                </a:solidFill>
                <a:latin typeface="Avenir Book" panose="02000503020000020003" pitchFamily="2" charset="0"/>
                <a:cs typeface="+mn-ea"/>
              </a:rPr>
              <a:t>Fail-open error handling</a:t>
            </a:r>
          </a:p>
        </p:txBody>
      </p:sp>
      <p:sp>
        <p:nvSpPr>
          <p:cNvPr id="28" name="文本框 27">
            <a:extLst>
              <a:ext uri="{FF2B5EF4-FFF2-40B4-BE49-F238E27FC236}">
                <a16:creationId xmlns:a16="http://schemas.microsoft.com/office/drawing/2014/main" id="{B3408891-CB38-774A-AE72-6B53B4B53274}"/>
              </a:ext>
            </a:extLst>
          </p:cNvPr>
          <p:cNvSpPr txBox="1"/>
          <p:nvPr/>
        </p:nvSpPr>
        <p:spPr>
          <a:xfrm>
            <a:off x="9474279" y="2862244"/>
            <a:ext cx="1786572" cy="1200329"/>
          </a:xfrm>
          <a:prstGeom prst="rect">
            <a:avLst/>
          </a:prstGeom>
          <a:noFill/>
        </p:spPr>
        <p:txBody>
          <a:bodyPr wrap="square" rtlCol="0">
            <a:spAutoFit/>
          </a:bodyPr>
          <a:lstStyle/>
          <a:p>
            <a:pPr algn="ctr"/>
            <a:r>
              <a:rPr lang="en" altLang="zh-CN" dirty="0">
                <a:solidFill>
                  <a:schemeClr val="bg1"/>
                </a:solidFill>
                <a:latin typeface="Avenir Book" panose="02000503020000020003" pitchFamily="2" charset="0"/>
                <a:cs typeface="+mn-ea"/>
              </a:rPr>
              <a:t>Lack of sufficient logging mechanism</a:t>
            </a:r>
          </a:p>
        </p:txBody>
      </p:sp>
      <p:pic>
        <p:nvPicPr>
          <p:cNvPr id="2" name="图片 1">
            <a:extLst>
              <a:ext uri="{FF2B5EF4-FFF2-40B4-BE49-F238E27FC236}">
                <a16:creationId xmlns:a16="http://schemas.microsoft.com/office/drawing/2014/main" id="{D165AADD-6887-E449-BB48-E77DC9897C8D}"/>
              </a:ext>
            </a:extLst>
          </p:cNvPr>
          <p:cNvPicPr>
            <a:picLocks noChangeAspect="1"/>
          </p:cNvPicPr>
          <p:nvPr/>
        </p:nvPicPr>
        <p:blipFill>
          <a:blip r:embed="rId4"/>
          <a:stretch>
            <a:fillRect/>
          </a:stretch>
        </p:blipFill>
        <p:spPr>
          <a:xfrm>
            <a:off x="184958" y="2130161"/>
            <a:ext cx="1930400" cy="838200"/>
          </a:xfrm>
          <a:prstGeom prst="rect">
            <a:avLst/>
          </a:prstGeom>
        </p:spPr>
      </p:pic>
    </p:spTree>
    <p:extLst>
      <p:ext uri="{BB962C8B-B14F-4D97-AF65-F5344CB8AC3E}">
        <p14:creationId xmlns:p14="http://schemas.microsoft.com/office/powerpoint/2010/main" val="10225440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96413" y="376133"/>
            <a:ext cx="6672258" cy="1538883"/>
          </a:xfrm>
          <a:prstGeom prst="rect">
            <a:avLst/>
          </a:prstGeom>
          <a:noFill/>
        </p:spPr>
        <p:txBody>
          <a:bodyPr wrap="square" rtlCol="0">
            <a:spAutoFit/>
          </a:bodyPr>
          <a:lstStyle/>
          <a:p>
            <a:r>
              <a:rPr lang="en-US" altLang="zh-CN" sz="2800" dirty="0">
                <a:solidFill>
                  <a:schemeClr val="tx1">
                    <a:lumMod val="85000"/>
                    <a:lumOff val="15000"/>
                  </a:schemeClr>
                </a:solidFill>
                <a:latin typeface="Futura Medium" panose="020B0602020204020303" pitchFamily="34" charset="-79"/>
                <a:cs typeface="Futura Medium" panose="020B0602020204020303" pitchFamily="34" charset="-79"/>
                <a:sym typeface="+mn-lt"/>
              </a:rPr>
              <a:t>Examples:</a:t>
            </a:r>
            <a:r>
              <a:rPr lang="zh-CN" altLang="en-US" sz="2800" b="1" dirty="0">
                <a:latin typeface="FUTURA MEDIUM" panose="020B0602020204020303" pitchFamily="34" charset="-79"/>
                <a:cs typeface="FUTURA MEDIUM" panose="020B0602020204020303" pitchFamily="34" charset="-79"/>
              </a:rPr>
              <a:t> </a:t>
            </a:r>
            <a:r>
              <a:rPr lang="en" altLang="zh-CN" b="1" dirty="0">
                <a:latin typeface="FUTURA MEDIUM" panose="020B0602020204020303" pitchFamily="34" charset="-79"/>
                <a:cs typeface="FUTURA MEDIUM" panose="020B0602020204020303" pitchFamily="34" charset="-79"/>
              </a:rPr>
              <a:t>"</a:t>
            </a:r>
            <a:r>
              <a:rPr lang="en" altLang="zh-CN" b="1" dirty="0" err="1">
                <a:latin typeface="FUTURA MEDIUM" panose="020B0602020204020303" pitchFamily="34" charset="-79"/>
                <a:cs typeface="FUTURA MEDIUM" panose="020B0602020204020303" pitchFamily="34" charset="-79"/>
              </a:rPr>
              <a:t>scanf</a:t>
            </a:r>
            <a:r>
              <a:rPr lang="en" altLang="zh-CN" b="1" dirty="0">
                <a:latin typeface="FUTURA MEDIUM" panose="020B0602020204020303" pitchFamily="34" charset="-79"/>
                <a:cs typeface="FUTURA MEDIUM" panose="020B0602020204020303" pitchFamily="34" charset="-79"/>
              </a:rPr>
              <a:t>()" and "</a:t>
            </a:r>
            <a:r>
              <a:rPr lang="en" altLang="zh-CN" b="1" dirty="0" err="1">
                <a:latin typeface="FUTURA MEDIUM" panose="020B0602020204020303" pitchFamily="34" charset="-79"/>
                <a:cs typeface="FUTURA MEDIUM" panose="020B0602020204020303" pitchFamily="34" charset="-79"/>
              </a:rPr>
              <a:t>fscanf</a:t>
            </a:r>
            <a:r>
              <a:rPr lang="en" altLang="zh-CN" b="1" dirty="0">
                <a:latin typeface="FUTURA MEDIUM" panose="020B0602020204020303" pitchFamily="34" charset="-79"/>
                <a:cs typeface="FUTURA MEDIUM" panose="020B0602020204020303" pitchFamily="34" charset="-79"/>
              </a:rPr>
              <a:t>()" format strings should specify a field width for the "%s" string placeholder</a:t>
            </a:r>
          </a:p>
          <a:p>
            <a:endParaRPr lang="en" altLang="zh-CN" sz="2800" b="1" dirty="0"/>
          </a:p>
          <a:p>
            <a:pPr algn="r"/>
            <a:endParaRPr lang="zh-CN" altLang="en-US" sz="2000" dirty="0">
              <a:cs typeface="+mn-ea"/>
              <a:sym typeface="+mn-lt"/>
            </a:endParaRPr>
          </a:p>
        </p:txBody>
      </p:sp>
      <p:cxnSp>
        <p:nvCxnSpPr>
          <p:cNvPr id="6" name="直接连接符 5"/>
          <p:cNvCxnSpPr/>
          <p:nvPr/>
        </p:nvCxnSpPr>
        <p:spPr>
          <a:xfrm>
            <a:off x="637756" y="515417"/>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96413" y="1648247"/>
            <a:ext cx="4593323" cy="3754874"/>
          </a:xfrm>
          <a:prstGeom prst="rect">
            <a:avLst/>
          </a:prstGeom>
          <a:noFill/>
        </p:spPr>
        <p:txBody>
          <a:bodyPr wrap="square" rtlCol="0">
            <a:spAutoFit/>
          </a:bodyPr>
          <a:lstStyle/>
          <a:p>
            <a:r>
              <a:rPr lang="en" altLang="zh-CN" sz="1600" dirty="0">
                <a:latin typeface="Avenir Book" panose="02000503020000020003" pitchFamily="2" charset="0"/>
              </a:rPr>
              <a:t>The %s placeholder is used to read a word into a string.</a:t>
            </a:r>
          </a:p>
          <a:p>
            <a:r>
              <a:rPr lang="en" altLang="zh-CN" sz="1600" dirty="0">
                <a:latin typeface="Avenir Book" panose="02000503020000020003" pitchFamily="2" charset="0"/>
              </a:rPr>
              <a:t>By default, there is no restriction on the length of that word, and the developer is required to pass a sufficiently large buffer for storing it.</a:t>
            </a:r>
          </a:p>
          <a:p>
            <a:r>
              <a:rPr lang="en" altLang="zh-CN" sz="1600" dirty="0">
                <a:latin typeface="Avenir Book" panose="02000503020000020003" pitchFamily="2" charset="0"/>
              </a:rPr>
              <a:t>No matter how large the buffer is, there will always be a longer word.</a:t>
            </a:r>
          </a:p>
          <a:p>
            <a:r>
              <a:rPr lang="en" altLang="zh-CN" sz="1600" dirty="0">
                <a:latin typeface="Avenir Book" panose="02000503020000020003" pitchFamily="2" charset="0"/>
              </a:rPr>
              <a:t>Therefore, programs relying on %s are vulnerable to buffer overflows.</a:t>
            </a:r>
          </a:p>
          <a:p>
            <a:r>
              <a:rPr lang="en" altLang="zh-CN" sz="1600" dirty="0">
                <a:latin typeface="Avenir Book" panose="02000503020000020003" pitchFamily="2" charset="0"/>
              </a:rPr>
              <a:t>A field width specifier can be used together with the %s placeholder to limit the number of bytes which will by written to the buffer.</a:t>
            </a:r>
          </a:p>
          <a:p>
            <a:r>
              <a:rPr lang="en" altLang="zh-CN" sz="1600" dirty="0">
                <a:latin typeface="Avenir Book" panose="02000503020000020003" pitchFamily="2" charset="0"/>
              </a:rPr>
              <a:t>Note that an additional byte is required to store the null terminator.</a:t>
            </a:r>
          </a:p>
          <a:p>
            <a:endParaRPr lang="zh-CN" altLang="en-US" sz="1400" dirty="0">
              <a:solidFill>
                <a:schemeClr val="tx1">
                  <a:lumMod val="75000"/>
                  <a:lumOff val="25000"/>
                </a:schemeClr>
              </a:solidFill>
              <a:cs typeface="+mn-ea"/>
              <a:sym typeface="+mn-lt"/>
            </a:endParaRPr>
          </a:p>
        </p:txBody>
      </p:sp>
      <p:pic>
        <p:nvPicPr>
          <p:cNvPr id="2" name="图片 1">
            <a:extLst>
              <a:ext uri="{FF2B5EF4-FFF2-40B4-BE49-F238E27FC236}">
                <a16:creationId xmlns:a16="http://schemas.microsoft.com/office/drawing/2014/main" id="{5D9083D7-3ACC-2846-A4C7-8568AEB36B93}"/>
              </a:ext>
            </a:extLst>
          </p:cNvPr>
          <p:cNvPicPr>
            <a:picLocks noChangeAspect="1"/>
          </p:cNvPicPr>
          <p:nvPr/>
        </p:nvPicPr>
        <p:blipFill>
          <a:blip r:embed="rId3"/>
          <a:stretch>
            <a:fillRect/>
          </a:stretch>
        </p:blipFill>
        <p:spPr>
          <a:xfrm>
            <a:off x="5547813" y="2463716"/>
            <a:ext cx="6354745" cy="3105129"/>
          </a:xfrm>
          <a:prstGeom prst="rect">
            <a:avLst/>
          </a:prstGeom>
        </p:spPr>
      </p:pic>
      <p:pic>
        <p:nvPicPr>
          <p:cNvPr id="8" name="图片 7">
            <a:extLst>
              <a:ext uri="{FF2B5EF4-FFF2-40B4-BE49-F238E27FC236}">
                <a16:creationId xmlns:a16="http://schemas.microsoft.com/office/drawing/2014/main" id="{CD6B3449-E0A7-5444-B820-3CFF7D3A85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958" y="515417"/>
            <a:ext cx="2387600" cy="850900"/>
          </a:xfrm>
          <a:prstGeom prst="rect">
            <a:avLst/>
          </a:prstGeom>
        </p:spPr>
      </p:pic>
      <p:cxnSp>
        <p:nvCxnSpPr>
          <p:cNvPr id="7" name="直线连接符 6">
            <a:extLst>
              <a:ext uri="{FF2B5EF4-FFF2-40B4-BE49-F238E27FC236}">
                <a16:creationId xmlns:a16="http://schemas.microsoft.com/office/drawing/2014/main" id="{6A46BAEE-BE6A-2D49-8FC9-CC619AA41203}"/>
              </a:ext>
            </a:extLst>
          </p:cNvPr>
          <p:cNvCxnSpPr/>
          <p:nvPr/>
        </p:nvCxnSpPr>
        <p:spPr>
          <a:xfrm>
            <a:off x="6096000" y="3525684"/>
            <a:ext cx="784485" cy="0"/>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10" name="直线连接符 9">
            <a:extLst>
              <a:ext uri="{FF2B5EF4-FFF2-40B4-BE49-F238E27FC236}">
                <a16:creationId xmlns:a16="http://schemas.microsoft.com/office/drawing/2014/main" id="{B0BC7E27-2B4D-EF4E-8130-82486DA0289A}"/>
              </a:ext>
            </a:extLst>
          </p:cNvPr>
          <p:cNvCxnSpPr/>
          <p:nvPr/>
        </p:nvCxnSpPr>
        <p:spPr>
          <a:xfrm>
            <a:off x="6096000" y="5201587"/>
            <a:ext cx="943141" cy="0"/>
          </a:xfrm>
          <a:prstGeom prst="line">
            <a:avLst/>
          </a:prstGeom>
          <a:ln w="38100"/>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8295429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264519" y="170295"/>
            <a:ext cx="8360519" cy="1538883"/>
          </a:xfrm>
          <a:prstGeom prst="rect">
            <a:avLst/>
          </a:prstGeom>
          <a:noFill/>
        </p:spPr>
        <p:txBody>
          <a:bodyPr wrap="square" rtlCol="0">
            <a:spAutoFit/>
          </a:bodyPr>
          <a:lstStyle/>
          <a:p>
            <a:pPr algn="r"/>
            <a:r>
              <a:rPr lang="en-US" altLang="zh-CN" sz="2800" dirty="0">
                <a:solidFill>
                  <a:schemeClr val="tx1">
                    <a:lumMod val="85000"/>
                    <a:lumOff val="15000"/>
                  </a:schemeClr>
                </a:solidFill>
                <a:latin typeface="Futura Medium" panose="020B0602020204020303" pitchFamily="34" charset="-79"/>
                <a:cs typeface="Futura Medium" panose="020B0602020204020303" pitchFamily="34" charset="-79"/>
                <a:sym typeface="+mn-lt"/>
              </a:rPr>
              <a:t>Examples: </a:t>
            </a:r>
            <a:r>
              <a:rPr lang="en" altLang="zh-CN" b="1" dirty="0">
                <a:latin typeface="FUTURA MEDIUM" panose="020B0602020204020303" pitchFamily="34" charset="-79"/>
                <a:cs typeface="FUTURA MEDIUM" panose="020B0602020204020303" pitchFamily="34" charset="-79"/>
              </a:rPr>
              <a:t>Exceptions should not be ignored</a:t>
            </a:r>
            <a:r>
              <a:rPr lang="en" altLang="zh-CN" b="1" dirty="0"/>
              <a:t>.</a:t>
            </a:r>
          </a:p>
          <a:p>
            <a:pPr algn="r"/>
            <a:endParaRPr lang="en" altLang="zh-CN" b="1" dirty="0"/>
          </a:p>
          <a:p>
            <a:pPr algn="r"/>
            <a:endParaRPr lang="en" altLang="zh-CN" sz="2800" b="1" dirty="0"/>
          </a:p>
          <a:p>
            <a:pPr algn="r"/>
            <a:endParaRPr lang="zh-CN" altLang="en-US" sz="2000" dirty="0">
              <a:cs typeface="+mn-ea"/>
              <a:sym typeface="+mn-lt"/>
            </a:endParaRPr>
          </a:p>
        </p:txBody>
      </p:sp>
      <p:cxnSp>
        <p:nvCxnSpPr>
          <p:cNvPr id="6" name="直接连接符 5"/>
          <p:cNvCxnSpPr/>
          <p:nvPr/>
        </p:nvCxnSpPr>
        <p:spPr>
          <a:xfrm>
            <a:off x="397033" y="136085"/>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0" y="2264915"/>
            <a:ext cx="4208585" cy="1077218"/>
          </a:xfrm>
          <a:prstGeom prst="rect">
            <a:avLst/>
          </a:prstGeom>
          <a:noFill/>
        </p:spPr>
        <p:txBody>
          <a:bodyPr wrap="square" rtlCol="0">
            <a:spAutoFit/>
          </a:bodyPr>
          <a:lstStyle/>
          <a:p>
            <a:r>
              <a:rPr lang="en" altLang="zh-CN" sz="1600" dirty="0">
                <a:latin typeface="Avenir Book" panose="02000503020000020003" pitchFamily="2" charset="0"/>
              </a:rPr>
              <a:t>When exceptions occur, it is usually a bad idea to simply ignore them. Instead, it is better to handle them properly, or at least to log them.</a:t>
            </a:r>
          </a:p>
        </p:txBody>
      </p:sp>
      <p:pic>
        <p:nvPicPr>
          <p:cNvPr id="2" name="图片 1">
            <a:extLst>
              <a:ext uri="{FF2B5EF4-FFF2-40B4-BE49-F238E27FC236}">
                <a16:creationId xmlns:a16="http://schemas.microsoft.com/office/drawing/2014/main" id="{67A76C5A-7D7A-F94D-8512-F2C8D5FA941F}"/>
              </a:ext>
            </a:extLst>
          </p:cNvPr>
          <p:cNvPicPr>
            <a:picLocks noChangeAspect="1"/>
          </p:cNvPicPr>
          <p:nvPr/>
        </p:nvPicPr>
        <p:blipFill>
          <a:blip r:embed="rId3"/>
          <a:stretch>
            <a:fillRect/>
          </a:stretch>
        </p:blipFill>
        <p:spPr>
          <a:xfrm>
            <a:off x="4342909" y="726032"/>
            <a:ext cx="7709966" cy="6060831"/>
          </a:xfrm>
          <a:prstGeom prst="rect">
            <a:avLst/>
          </a:prstGeom>
        </p:spPr>
      </p:pic>
      <p:pic>
        <p:nvPicPr>
          <p:cNvPr id="7" name="图片 6">
            <a:extLst>
              <a:ext uri="{FF2B5EF4-FFF2-40B4-BE49-F238E27FC236}">
                <a16:creationId xmlns:a16="http://schemas.microsoft.com/office/drawing/2014/main" id="{550719F1-2069-8D47-9EFD-F382DF5962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73765" y="514287"/>
            <a:ext cx="2387600" cy="850900"/>
          </a:xfrm>
          <a:prstGeom prst="rect">
            <a:avLst/>
          </a:prstGeom>
        </p:spPr>
      </p:pic>
      <p:sp>
        <p:nvSpPr>
          <p:cNvPr id="3" name="框架 2">
            <a:extLst>
              <a:ext uri="{FF2B5EF4-FFF2-40B4-BE49-F238E27FC236}">
                <a16:creationId xmlns:a16="http://schemas.microsoft.com/office/drawing/2014/main" id="{2D44A68A-64E8-CA41-9B45-8240EA19710E}"/>
              </a:ext>
            </a:extLst>
          </p:cNvPr>
          <p:cNvSpPr/>
          <p:nvPr/>
        </p:nvSpPr>
        <p:spPr>
          <a:xfrm>
            <a:off x="4601980" y="2683239"/>
            <a:ext cx="6520722" cy="239843"/>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 name="框架 4">
            <a:extLst>
              <a:ext uri="{FF2B5EF4-FFF2-40B4-BE49-F238E27FC236}">
                <a16:creationId xmlns:a16="http://schemas.microsoft.com/office/drawing/2014/main" id="{C1240B9B-0052-EE4B-85E6-B20F47107F48}"/>
              </a:ext>
            </a:extLst>
          </p:cNvPr>
          <p:cNvSpPr/>
          <p:nvPr/>
        </p:nvSpPr>
        <p:spPr>
          <a:xfrm>
            <a:off x="4601980" y="5831174"/>
            <a:ext cx="3852472" cy="464695"/>
          </a:xfrm>
          <a:prstGeom prst="fra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29989189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4648" y="511715"/>
            <a:ext cx="4403680" cy="523220"/>
          </a:xfrm>
          <a:prstGeom prst="rect">
            <a:avLst/>
          </a:prstGeom>
          <a:noFill/>
        </p:spPr>
        <p:txBody>
          <a:bodyPr wrap="square" rtlCol="0">
            <a:spAutoFit/>
          </a:bodyPr>
          <a:lstStyle/>
          <a:p>
            <a:r>
              <a:rPr lang="en-US" altLang="zh-CN" sz="2800" dirty="0">
                <a:solidFill>
                  <a:schemeClr val="tx1">
                    <a:lumMod val="85000"/>
                    <a:lumOff val="15000"/>
                  </a:schemeClr>
                </a:solidFill>
                <a:latin typeface="Futura Medium" panose="020B0602020204020303" pitchFamily="34" charset="-79"/>
                <a:cs typeface="Futura Medium" panose="020B0602020204020303" pitchFamily="34" charset="-79"/>
                <a:sym typeface="+mn-lt"/>
              </a:rPr>
              <a:t>Rules:</a:t>
            </a:r>
            <a:r>
              <a:rPr lang="zh-CN" altLang="en-US" sz="2800" dirty="0">
                <a:solidFill>
                  <a:schemeClr val="tx1">
                    <a:lumMod val="85000"/>
                    <a:lumOff val="15000"/>
                  </a:schemeClr>
                </a:solidFill>
                <a:latin typeface="Futura Medium" panose="020B0602020204020303" pitchFamily="34" charset="-79"/>
                <a:cs typeface="Futura Medium" panose="020B0602020204020303" pitchFamily="34" charset="-79"/>
                <a:sym typeface="+mn-lt"/>
              </a:rPr>
              <a:t> </a:t>
            </a:r>
            <a:r>
              <a:rPr lang="en-US" altLang="zh-CN" sz="2800" dirty="0">
                <a:solidFill>
                  <a:schemeClr val="tx1">
                    <a:lumMod val="85000"/>
                    <a:lumOff val="15000"/>
                  </a:schemeClr>
                </a:solidFill>
                <a:latin typeface="Futura Medium" panose="020B0602020204020303" pitchFamily="34" charset="-79"/>
                <a:cs typeface="Futura Medium" panose="020B0602020204020303" pitchFamily="34" charset="-79"/>
                <a:sym typeface="+mn-lt"/>
              </a:rPr>
              <a:t>Security</a:t>
            </a:r>
            <a:r>
              <a:rPr lang="zh-CN" altLang="en-US" sz="2800" dirty="0">
                <a:solidFill>
                  <a:schemeClr val="tx1">
                    <a:lumMod val="85000"/>
                    <a:lumOff val="15000"/>
                  </a:schemeClr>
                </a:solidFill>
                <a:latin typeface="Futura Medium" panose="020B0602020204020303" pitchFamily="34" charset="-79"/>
                <a:cs typeface="Futura Medium" panose="020B0602020204020303" pitchFamily="34" charset="-79"/>
                <a:sym typeface="+mn-lt"/>
              </a:rPr>
              <a:t> </a:t>
            </a:r>
            <a:r>
              <a:rPr lang="en-US" altLang="zh-CN" sz="2800" dirty="0">
                <a:solidFill>
                  <a:schemeClr val="tx1">
                    <a:lumMod val="85000"/>
                    <a:lumOff val="15000"/>
                  </a:schemeClr>
                </a:solidFill>
                <a:latin typeface="Futura Medium" panose="020B0602020204020303" pitchFamily="34" charset="-79"/>
                <a:cs typeface="Futura Medium" panose="020B0602020204020303" pitchFamily="34" charset="-79"/>
                <a:sym typeface="+mn-lt"/>
              </a:rPr>
              <a:t>Hotspot</a:t>
            </a:r>
            <a:endParaRPr lang="zh-CN" altLang="en-US" sz="2800" dirty="0">
              <a:solidFill>
                <a:schemeClr val="tx1">
                  <a:lumMod val="85000"/>
                  <a:lumOff val="15000"/>
                </a:schemeClr>
              </a:solidFill>
              <a:latin typeface="Futura Medium" panose="020B0602020204020303" pitchFamily="34" charset="-79"/>
              <a:cs typeface="Futura Medium" panose="020B0602020204020303" pitchFamily="34" charset="-79"/>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47" name="图片 46">
            <a:extLst>
              <a:ext uri="{FF2B5EF4-FFF2-40B4-BE49-F238E27FC236}">
                <a16:creationId xmlns:a16="http://schemas.microsoft.com/office/drawing/2014/main" id="{8F264954-EE4B-C148-AA23-A01B260E09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3765" y="514287"/>
            <a:ext cx="2387600" cy="850900"/>
          </a:xfrm>
          <a:prstGeom prst="rect">
            <a:avLst/>
          </a:prstGeom>
        </p:spPr>
      </p:pic>
      <p:sp>
        <p:nvSpPr>
          <p:cNvPr id="10" name="文本框 9">
            <a:extLst>
              <a:ext uri="{FF2B5EF4-FFF2-40B4-BE49-F238E27FC236}">
                <a16:creationId xmlns:a16="http://schemas.microsoft.com/office/drawing/2014/main" id="{B454A6B7-5FB7-9F4B-B2AB-A2A4D8C723C0}"/>
              </a:ext>
            </a:extLst>
          </p:cNvPr>
          <p:cNvSpPr txBox="1"/>
          <p:nvPr/>
        </p:nvSpPr>
        <p:spPr>
          <a:xfrm>
            <a:off x="625131" y="1480853"/>
            <a:ext cx="3152210" cy="400110"/>
          </a:xfrm>
          <a:prstGeom prst="rect">
            <a:avLst/>
          </a:prstGeom>
          <a:noFill/>
        </p:spPr>
        <p:txBody>
          <a:bodyPr wrap="square" rtlCol="0">
            <a:spAutoFit/>
          </a:bodyPr>
          <a:lstStyle/>
          <a:p>
            <a:r>
              <a:rPr kumimoji="1" lang="en-US" altLang="zh-CN" sz="2000" b="1" dirty="0">
                <a:latin typeface="Avenir Book" panose="02000503020000020003" pitchFamily="2" charset="0"/>
              </a:rPr>
              <a:t>What is security</a:t>
            </a:r>
            <a:r>
              <a:rPr kumimoji="1" lang="zh-CN" altLang="en-US" sz="2000" b="1" dirty="0">
                <a:latin typeface="Avenir Book" panose="02000503020000020003" pitchFamily="2" charset="0"/>
              </a:rPr>
              <a:t> </a:t>
            </a:r>
            <a:r>
              <a:rPr kumimoji="1" lang="en-US" altLang="zh-CN" sz="2000" b="1" dirty="0">
                <a:latin typeface="Avenir Book" panose="02000503020000020003" pitchFamily="2" charset="0"/>
              </a:rPr>
              <a:t>hotspot?</a:t>
            </a:r>
            <a:endParaRPr kumimoji="1" lang="zh-CN" altLang="en-US" sz="2000" b="1" dirty="0">
              <a:latin typeface="Avenir Book" panose="02000503020000020003" pitchFamily="2" charset="0"/>
            </a:endParaRPr>
          </a:p>
        </p:txBody>
      </p:sp>
      <p:sp>
        <p:nvSpPr>
          <p:cNvPr id="8" name="矩形 7">
            <a:extLst>
              <a:ext uri="{FF2B5EF4-FFF2-40B4-BE49-F238E27FC236}">
                <a16:creationId xmlns:a16="http://schemas.microsoft.com/office/drawing/2014/main" id="{3A89B1C7-A30B-C647-A8AE-976B37E289BA}"/>
              </a:ext>
            </a:extLst>
          </p:cNvPr>
          <p:cNvSpPr/>
          <p:nvPr/>
        </p:nvSpPr>
        <p:spPr>
          <a:xfrm>
            <a:off x="1748698" y="2449162"/>
            <a:ext cx="4222537" cy="2308324"/>
          </a:xfrm>
          <a:prstGeom prst="rect">
            <a:avLst/>
          </a:prstGeom>
        </p:spPr>
        <p:txBody>
          <a:bodyPr wrap="square">
            <a:spAutoFit/>
          </a:bodyPr>
          <a:lstStyle/>
          <a:p>
            <a:pPr algn="ctr"/>
            <a:r>
              <a:rPr lang="en" altLang="zh-CN" dirty="0">
                <a:latin typeface="Avenir Book" panose="02000503020000020003" pitchFamily="2" charset="0"/>
              </a:rPr>
              <a:t>Unlike Vulnerabilities, Security Hotspots aren't necessarily issues that are open to attack. Instead, Security Hotspots highlight security-sensitive pieces of code that need to be manually reviewed. Upon review, you'll either find a Vulnerability that needs to be fixed or that there is no threat.</a:t>
            </a:r>
          </a:p>
        </p:txBody>
      </p:sp>
      <p:sp>
        <p:nvSpPr>
          <p:cNvPr id="16" name="文本框 15">
            <a:extLst>
              <a:ext uri="{FF2B5EF4-FFF2-40B4-BE49-F238E27FC236}">
                <a16:creationId xmlns:a16="http://schemas.microsoft.com/office/drawing/2014/main" id="{95975F15-2CDB-1143-AC58-D84411F202EA}"/>
              </a:ext>
            </a:extLst>
          </p:cNvPr>
          <p:cNvSpPr txBox="1"/>
          <p:nvPr/>
        </p:nvSpPr>
        <p:spPr>
          <a:xfrm>
            <a:off x="7552851" y="4305162"/>
            <a:ext cx="2225040" cy="338554"/>
          </a:xfrm>
          <a:prstGeom prst="rect">
            <a:avLst/>
          </a:prstGeom>
          <a:noFill/>
        </p:spPr>
        <p:txBody>
          <a:bodyPr wrap="square" rtlCol="0">
            <a:sp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ctr"/>
            <a:r>
              <a:rPr lang="zh-CN" altLang="en-US" sz="1600" dirty="0">
                <a:effectLst/>
                <a:latin typeface="+mn-lt"/>
                <a:ea typeface="+mn-ea"/>
                <a:cs typeface="+mn-ea"/>
                <a:sym typeface="+mn-lt"/>
              </a:rPr>
              <a:t>输入你的标题</a:t>
            </a:r>
          </a:p>
        </p:txBody>
      </p:sp>
      <p:sp>
        <p:nvSpPr>
          <p:cNvPr id="20" name="任意多边形 7">
            <a:extLst>
              <a:ext uri="{FF2B5EF4-FFF2-40B4-BE49-F238E27FC236}">
                <a16:creationId xmlns:a16="http://schemas.microsoft.com/office/drawing/2014/main" id="{049CC29C-FC89-5947-8A71-8B6BBD9AA389}"/>
              </a:ext>
            </a:extLst>
          </p:cNvPr>
          <p:cNvSpPr/>
          <p:nvPr/>
        </p:nvSpPr>
        <p:spPr>
          <a:xfrm>
            <a:off x="7024223" y="1310930"/>
            <a:ext cx="2520733" cy="2445011"/>
          </a:xfrm>
          <a:custGeom>
            <a:avLst/>
            <a:gdLst>
              <a:gd name="connsiteX0" fmla="*/ 1270000 w 2520733"/>
              <a:gd name="connsiteY0" fmla="*/ 0 h 2445011"/>
              <a:gd name="connsiteX1" fmla="*/ 2514198 w 2520733"/>
              <a:gd name="connsiteY1" fmla="*/ 1014051 h 2445011"/>
              <a:gd name="connsiteX2" fmla="*/ 2520733 w 2520733"/>
              <a:gd name="connsiteY2" fmla="*/ 1056868 h 2445011"/>
              <a:gd name="connsiteX3" fmla="*/ 2483803 w 2520733"/>
              <a:gd name="connsiteY3" fmla="*/ 1090431 h 2445011"/>
              <a:gd name="connsiteX4" fmla="*/ 2111829 w 2520733"/>
              <a:gd name="connsiteY4" fmla="*/ 1988457 h 2445011"/>
              <a:gd name="connsiteX5" fmla="*/ 2118386 w 2520733"/>
              <a:gd name="connsiteY5" fmla="*/ 2118307 h 2445011"/>
              <a:gd name="connsiteX6" fmla="*/ 2131096 w 2520733"/>
              <a:gd name="connsiteY6" fmla="*/ 2201890 h 2445011"/>
              <a:gd name="connsiteX7" fmla="*/ 2097177 w 2520733"/>
              <a:gd name="connsiteY7" fmla="*/ 2232418 h 2445011"/>
              <a:gd name="connsiteX8" fmla="*/ 1874293 w 2520733"/>
              <a:gd name="connsiteY8" fmla="*/ 2163231 h 2445011"/>
              <a:gd name="connsiteX9" fmla="*/ 1618343 w 2520733"/>
              <a:gd name="connsiteY9" fmla="*/ 2137429 h 2445011"/>
              <a:gd name="connsiteX10" fmla="*/ 810505 w 2520733"/>
              <a:gd name="connsiteY10" fmla="*/ 2427435 h 2445011"/>
              <a:gd name="connsiteX11" fmla="*/ 791167 w 2520733"/>
              <a:gd name="connsiteY11" fmla="*/ 2445011 h 2445011"/>
              <a:gd name="connsiteX12" fmla="*/ 775659 w 2520733"/>
              <a:gd name="connsiteY12" fmla="*/ 2440197 h 2445011"/>
              <a:gd name="connsiteX13" fmla="*/ 0 w 2520733"/>
              <a:gd name="connsiteY13" fmla="*/ 1270000 h 2445011"/>
              <a:gd name="connsiteX14" fmla="*/ 1270000 w 2520733"/>
              <a:gd name="connsiteY14" fmla="*/ 0 h 244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0733" h="2445011">
                <a:moveTo>
                  <a:pt x="1270000" y="0"/>
                </a:moveTo>
                <a:cubicBezTo>
                  <a:pt x="1883727" y="0"/>
                  <a:pt x="2395776" y="435333"/>
                  <a:pt x="2514198" y="1014051"/>
                </a:cubicBezTo>
                <a:lnTo>
                  <a:pt x="2520733" y="1056868"/>
                </a:lnTo>
                <a:lnTo>
                  <a:pt x="2483803" y="1090431"/>
                </a:lnTo>
                <a:cubicBezTo>
                  <a:pt x="2253979" y="1320256"/>
                  <a:pt x="2111829" y="1637756"/>
                  <a:pt x="2111829" y="1988457"/>
                </a:cubicBezTo>
                <a:cubicBezTo>
                  <a:pt x="2111829" y="2032295"/>
                  <a:pt x="2114050" y="2075614"/>
                  <a:pt x="2118386" y="2118307"/>
                </a:cubicBezTo>
                <a:lnTo>
                  <a:pt x="2131096" y="2201890"/>
                </a:lnTo>
                <a:lnTo>
                  <a:pt x="2097177" y="2232418"/>
                </a:lnTo>
                <a:lnTo>
                  <a:pt x="1874293" y="2163231"/>
                </a:lnTo>
                <a:cubicBezTo>
                  <a:pt x="1791619" y="2146314"/>
                  <a:pt x="1706018" y="2137429"/>
                  <a:pt x="1618343" y="2137429"/>
                </a:cubicBezTo>
                <a:cubicBezTo>
                  <a:pt x="1311480" y="2137429"/>
                  <a:pt x="1030036" y="2246262"/>
                  <a:pt x="810505" y="2427435"/>
                </a:cubicBezTo>
                <a:lnTo>
                  <a:pt x="791167" y="2445011"/>
                </a:lnTo>
                <a:lnTo>
                  <a:pt x="775659" y="2440197"/>
                </a:lnTo>
                <a:cubicBezTo>
                  <a:pt x="319837" y="2247401"/>
                  <a:pt x="0" y="1796052"/>
                  <a:pt x="0" y="1270000"/>
                </a:cubicBezTo>
                <a:cubicBezTo>
                  <a:pt x="0" y="568598"/>
                  <a:pt x="568598" y="0"/>
                  <a:pt x="1270000" y="0"/>
                </a:cubicBezTo>
                <a:close/>
              </a:path>
            </a:pathLst>
          </a:custGeom>
          <a:solidFill>
            <a:schemeClr val="bg1">
              <a:lumMod val="95000"/>
              <a:alpha val="8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sp>
        <p:nvSpPr>
          <p:cNvPr id="21" name="任意多边形 8">
            <a:extLst>
              <a:ext uri="{FF2B5EF4-FFF2-40B4-BE49-F238E27FC236}">
                <a16:creationId xmlns:a16="http://schemas.microsoft.com/office/drawing/2014/main" id="{023DD45D-BA4C-FA46-BB76-D7DADCAD83B6}"/>
              </a:ext>
            </a:extLst>
          </p:cNvPr>
          <p:cNvSpPr/>
          <p:nvPr/>
        </p:nvSpPr>
        <p:spPr>
          <a:xfrm>
            <a:off x="7346043" y="3487247"/>
            <a:ext cx="2540000" cy="2540000"/>
          </a:xfrm>
          <a:custGeom>
            <a:avLst/>
            <a:gdLst>
              <a:gd name="connsiteX0" fmla="*/ 1270000 w 2540000"/>
              <a:gd name="connsiteY0" fmla="*/ 0 h 2540000"/>
              <a:gd name="connsiteX1" fmla="*/ 1764342 w 2540000"/>
              <a:gd name="connsiteY1" fmla="*/ 99803 h 2540000"/>
              <a:gd name="connsiteX2" fmla="*/ 1790709 w 2540000"/>
              <a:gd name="connsiteY2" fmla="*/ 112505 h 2540000"/>
              <a:gd name="connsiteX3" fmla="*/ 1820583 w 2540000"/>
              <a:gd name="connsiteY3" fmla="*/ 228687 h 2540000"/>
              <a:gd name="connsiteX4" fmla="*/ 2428128 w 2540000"/>
              <a:gd name="connsiteY4" fmla="*/ 967746 h 2540000"/>
              <a:gd name="connsiteX5" fmla="*/ 2512777 w 2540000"/>
              <a:gd name="connsiteY5" fmla="*/ 1008523 h 2540000"/>
              <a:gd name="connsiteX6" fmla="*/ 2514198 w 2540000"/>
              <a:gd name="connsiteY6" fmla="*/ 1014051 h 2540000"/>
              <a:gd name="connsiteX7" fmla="*/ 2540000 w 2540000"/>
              <a:gd name="connsiteY7" fmla="*/ 1270000 h 2540000"/>
              <a:gd name="connsiteX8" fmla="*/ 1270000 w 2540000"/>
              <a:gd name="connsiteY8" fmla="*/ 2540000 h 2540000"/>
              <a:gd name="connsiteX9" fmla="*/ 0 w 2540000"/>
              <a:gd name="connsiteY9" fmla="*/ 1270000 h 2540000"/>
              <a:gd name="connsiteX10" fmla="*/ 1270000 w 2540000"/>
              <a:gd name="connsiteY10" fmla="*/ 0 h 25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0000" h="2540000">
                <a:moveTo>
                  <a:pt x="1270000" y="0"/>
                </a:moveTo>
                <a:cubicBezTo>
                  <a:pt x="1445351" y="0"/>
                  <a:pt x="1612401" y="35538"/>
                  <a:pt x="1764342" y="99803"/>
                </a:cubicBezTo>
                <a:lnTo>
                  <a:pt x="1790709" y="112505"/>
                </a:lnTo>
                <a:lnTo>
                  <a:pt x="1820583" y="228687"/>
                </a:lnTo>
                <a:cubicBezTo>
                  <a:pt x="1919534" y="546827"/>
                  <a:pt x="2140208" y="811338"/>
                  <a:pt x="2428128" y="967746"/>
                </a:cubicBezTo>
                <a:lnTo>
                  <a:pt x="2512777" y="1008523"/>
                </a:lnTo>
                <a:lnTo>
                  <a:pt x="2514198" y="1014051"/>
                </a:lnTo>
                <a:cubicBezTo>
                  <a:pt x="2531116" y="1096725"/>
                  <a:pt x="2540000" y="1182325"/>
                  <a:pt x="2540000" y="1270000"/>
                </a:cubicBezTo>
                <a:cubicBezTo>
                  <a:pt x="2540000" y="1971402"/>
                  <a:pt x="1971402" y="2540000"/>
                  <a:pt x="1270000" y="2540000"/>
                </a:cubicBezTo>
                <a:cubicBezTo>
                  <a:pt x="568598" y="2540000"/>
                  <a:pt x="0" y="1971402"/>
                  <a:pt x="0" y="1270000"/>
                </a:cubicBezTo>
                <a:cubicBezTo>
                  <a:pt x="0" y="568598"/>
                  <a:pt x="568598" y="0"/>
                  <a:pt x="1270000" y="0"/>
                </a:cubicBezTo>
                <a:close/>
              </a:path>
            </a:pathLst>
          </a:custGeom>
          <a:solidFill>
            <a:schemeClr val="tx1">
              <a:lumMod val="75000"/>
              <a:lumOff val="25000"/>
              <a:alpha val="8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sp>
        <p:nvSpPr>
          <p:cNvPr id="22" name="椭圆 21">
            <a:extLst>
              <a:ext uri="{FF2B5EF4-FFF2-40B4-BE49-F238E27FC236}">
                <a16:creationId xmlns:a16="http://schemas.microsoft.com/office/drawing/2014/main" id="{2A0EE7E5-9A4D-C44C-AAE3-F5FE336931B4}"/>
              </a:ext>
            </a:extLst>
          </p:cNvPr>
          <p:cNvSpPr/>
          <p:nvPr/>
        </p:nvSpPr>
        <p:spPr>
          <a:xfrm>
            <a:off x="9108172" y="2103716"/>
            <a:ext cx="2540000" cy="2540000"/>
          </a:xfrm>
          <a:prstGeom prst="ellipse">
            <a:avLst/>
          </a:prstGeom>
          <a:solidFill>
            <a:srgbClr val="1C4885">
              <a:alpha val="90000"/>
            </a:srgb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24" name="文本框 23">
            <a:extLst>
              <a:ext uri="{FF2B5EF4-FFF2-40B4-BE49-F238E27FC236}">
                <a16:creationId xmlns:a16="http://schemas.microsoft.com/office/drawing/2014/main" id="{78910DBE-3E00-0943-8AC2-E013B95BDAAA}"/>
              </a:ext>
            </a:extLst>
          </p:cNvPr>
          <p:cNvSpPr txBox="1"/>
          <p:nvPr/>
        </p:nvSpPr>
        <p:spPr>
          <a:xfrm>
            <a:off x="7437212" y="2146567"/>
            <a:ext cx="1786572" cy="646331"/>
          </a:xfrm>
          <a:prstGeom prst="rect">
            <a:avLst/>
          </a:prstGeom>
          <a:noFill/>
        </p:spPr>
        <p:txBody>
          <a:bodyPr wrap="square" rtlCol="0">
            <a:spAutoFit/>
          </a:bodyPr>
          <a:lstStyle/>
          <a:p>
            <a:pPr algn="ctr"/>
            <a:r>
              <a:rPr lang="en" altLang="zh-CN" b="1" dirty="0"/>
              <a:t>Resolve as Reviewed</a:t>
            </a:r>
            <a:endParaRPr lang="en" altLang="zh-CN" dirty="0">
              <a:latin typeface="Avenir Book" panose="02000503020000020003" pitchFamily="2" charset="0"/>
              <a:cs typeface="+mn-ea"/>
            </a:endParaRPr>
          </a:p>
        </p:txBody>
      </p:sp>
      <p:sp>
        <p:nvSpPr>
          <p:cNvPr id="26" name="文本框 25">
            <a:extLst>
              <a:ext uri="{FF2B5EF4-FFF2-40B4-BE49-F238E27FC236}">
                <a16:creationId xmlns:a16="http://schemas.microsoft.com/office/drawing/2014/main" id="{5DB79DE9-05AE-D845-ACE2-0F3CB43F5D7C}"/>
              </a:ext>
            </a:extLst>
          </p:cNvPr>
          <p:cNvSpPr txBox="1"/>
          <p:nvPr/>
        </p:nvSpPr>
        <p:spPr>
          <a:xfrm>
            <a:off x="7633960" y="4550567"/>
            <a:ext cx="2005806" cy="646331"/>
          </a:xfrm>
          <a:prstGeom prst="rect">
            <a:avLst/>
          </a:prstGeom>
          <a:noFill/>
        </p:spPr>
        <p:txBody>
          <a:bodyPr wrap="square" rtlCol="0">
            <a:spAutoFit/>
          </a:bodyPr>
          <a:lstStyle/>
          <a:p>
            <a:pPr algn="ctr"/>
            <a:r>
              <a:rPr lang="en" altLang="zh-CN" b="1" dirty="0"/>
              <a:t>Reset as To Review</a:t>
            </a:r>
            <a:endParaRPr lang="en" altLang="zh-CN" dirty="0">
              <a:solidFill>
                <a:schemeClr val="bg1"/>
              </a:solidFill>
              <a:latin typeface="Avenir Book" panose="02000503020000020003" pitchFamily="2" charset="0"/>
              <a:cs typeface="+mn-ea"/>
            </a:endParaRPr>
          </a:p>
        </p:txBody>
      </p:sp>
      <p:sp>
        <p:nvSpPr>
          <p:cNvPr id="28" name="文本框 27">
            <a:extLst>
              <a:ext uri="{FF2B5EF4-FFF2-40B4-BE49-F238E27FC236}">
                <a16:creationId xmlns:a16="http://schemas.microsoft.com/office/drawing/2014/main" id="{B3408891-CB38-774A-AE72-6B53B4B53274}"/>
              </a:ext>
            </a:extLst>
          </p:cNvPr>
          <p:cNvSpPr txBox="1"/>
          <p:nvPr/>
        </p:nvSpPr>
        <p:spPr>
          <a:xfrm>
            <a:off x="9474279" y="2862244"/>
            <a:ext cx="1786572" cy="646331"/>
          </a:xfrm>
          <a:prstGeom prst="rect">
            <a:avLst/>
          </a:prstGeom>
          <a:noFill/>
        </p:spPr>
        <p:txBody>
          <a:bodyPr wrap="square" rtlCol="0">
            <a:spAutoFit/>
          </a:bodyPr>
          <a:lstStyle/>
          <a:p>
            <a:pPr algn="ctr"/>
            <a:r>
              <a:rPr lang="en" altLang="zh-CN" b="1" dirty="0"/>
              <a:t>Set as In Review</a:t>
            </a:r>
            <a:endParaRPr lang="en" altLang="zh-CN" dirty="0">
              <a:solidFill>
                <a:schemeClr val="bg1"/>
              </a:solidFill>
              <a:latin typeface="Avenir Book" panose="02000503020000020003" pitchFamily="2" charset="0"/>
              <a:cs typeface="+mn-ea"/>
            </a:endParaRPr>
          </a:p>
        </p:txBody>
      </p:sp>
      <p:sp>
        <p:nvSpPr>
          <p:cNvPr id="17" name="任意多边形 7">
            <a:extLst>
              <a:ext uri="{FF2B5EF4-FFF2-40B4-BE49-F238E27FC236}">
                <a16:creationId xmlns:a16="http://schemas.microsoft.com/office/drawing/2014/main" id="{E2E1FBEC-213A-2A4A-9A27-D15423A90BCC}"/>
              </a:ext>
            </a:extLst>
          </p:cNvPr>
          <p:cNvSpPr/>
          <p:nvPr/>
        </p:nvSpPr>
        <p:spPr>
          <a:xfrm rot="10800000">
            <a:off x="9501149" y="4385792"/>
            <a:ext cx="2520733" cy="2445011"/>
          </a:xfrm>
          <a:custGeom>
            <a:avLst/>
            <a:gdLst>
              <a:gd name="connsiteX0" fmla="*/ 1270000 w 2520733"/>
              <a:gd name="connsiteY0" fmla="*/ 0 h 2445011"/>
              <a:gd name="connsiteX1" fmla="*/ 2514198 w 2520733"/>
              <a:gd name="connsiteY1" fmla="*/ 1014051 h 2445011"/>
              <a:gd name="connsiteX2" fmla="*/ 2520733 w 2520733"/>
              <a:gd name="connsiteY2" fmla="*/ 1056868 h 2445011"/>
              <a:gd name="connsiteX3" fmla="*/ 2483803 w 2520733"/>
              <a:gd name="connsiteY3" fmla="*/ 1090431 h 2445011"/>
              <a:gd name="connsiteX4" fmla="*/ 2111829 w 2520733"/>
              <a:gd name="connsiteY4" fmla="*/ 1988457 h 2445011"/>
              <a:gd name="connsiteX5" fmla="*/ 2118386 w 2520733"/>
              <a:gd name="connsiteY5" fmla="*/ 2118307 h 2445011"/>
              <a:gd name="connsiteX6" fmla="*/ 2131096 w 2520733"/>
              <a:gd name="connsiteY6" fmla="*/ 2201890 h 2445011"/>
              <a:gd name="connsiteX7" fmla="*/ 2097177 w 2520733"/>
              <a:gd name="connsiteY7" fmla="*/ 2232418 h 2445011"/>
              <a:gd name="connsiteX8" fmla="*/ 1874293 w 2520733"/>
              <a:gd name="connsiteY8" fmla="*/ 2163231 h 2445011"/>
              <a:gd name="connsiteX9" fmla="*/ 1618343 w 2520733"/>
              <a:gd name="connsiteY9" fmla="*/ 2137429 h 2445011"/>
              <a:gd name="connsiteX10" fmla="*/ 810505 w 2520733"/>
              <a:gd name="connsiteY10" fmla="*/ 2427435 h 2445011"/>
              <a:gd name="connsiteX11" fmla="*/ 791167 w 2520733"/>
              <a:gd name="connsiteY11" fmla="*/ 2445011 h 2445011"/>
              <a:gd name="connsiteX12" fmla="*/ 775659 w 2520733"/>
              <a:gd name="connsiteY12" fmla="*/ 2440197 h 2445011"/>
              <a:gd name="connsiteX13" fmla="*/ 0 w 2520733"/>
              <a:gd name="connsiteY13" fmla="*/ 1270000 h 2445011"/>
              <a:gd name="connsiteX14" fmla="*/ 1270000 w 2520733"/>
              <a:gd name="connsiteY14" fmla="*/ 0 h 244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0733" h="2445011">
                <a:moveTo>
                  <a:pt x="1270000" y="0"/>
                </a:moveTo>
                <a:cubicBezTo>
                  <a:pt x="1883727" y="0"/>
                  <a:pt x="2395776" y="435333"/>
                  <a:pt x="2514198" y="1014051"/>
                </a:cubicBezTo>
                <a:lnTo>
                  <a:pt x="2520733" y="1056868"/>
                </a:lnTo>
                <a:lnTo>
                  <a:pt x="2483803" y="1090431"/>
                </a:lnTo>
                <a:cubicBezTo>
                  <a:pt x="2253979" y="1320256"/>
                  <a:pt x="2111829" y="1637756"/>
                  <a:pt x="2111829" y="1988457"/>
                </a:cubicBezTo>
                <a:cubicBezTo>
                  <a:pt x="2111829" y="2032295"/>
                  <a:pt x="2114050" y="2075614"/>
                  <a:pt x="2118386" y="2118307"/>
                </a:cubicBezTo>
                <a:lnTo>
                  <a:pt x="2131096" y="2201890"/>
                </a:lnTo>
                <a:lnTo>
                  <a:pt x="2097177" y="2232418"/>
                </a:lnTo>
                <a:lnTo>
                  <a:pt x="1874293" y="2163231"/>
                </a:lnTo>
                <a:cubicBezTo>
                  <a:pt x="1791619" y="2146314"/>
                  <a:pt x="1706018" y="2137429"/>
                  <a:pt x="1618343" y="2137429"/>
                </a:cubicBezTo>
                <a:cubicBezTo>
                  <a:pt x="1311480" y="2137429"/>
                  <a:pt x="1030036" y="2246262"/>
                  <a:pt x="810505" y="2427435"/>
                </a:cubicBezTo>
                <a:lnTo>
                  <a:pt x="791167" y="2445011"/>
                </a:lnTo>
                <a:lnTo>
                  <a:pt x="775659" y="2440197"/>
                </a:lnTo>
                <a:cubicBezTo>
                  <a:pt x="319837" y="2247401"/>
                  <a:pt x="0" y="1796052"/>
                  <a:pt x="0" y="1270000"/>
                </a:cubicBezTo>
                <a:cubicBezTo>
                  <a:pt x="0" y="568598"/>
                  <a:pt x="568598" y="0"/>
                  <a:pt x="1270000" y="0"/>
                </a:cubicBezTo>
                <a:close/>
              </a:path>
            </a:pathLst>
          </a:custGeom>
          <a:solidFill>
            <a:schemeClr val="bg1">
              <a:lumMod val="95000"/>
              <a:alpha val="8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sp>
        <p:nvSpPr>
          <p:cNvPr id="3" name="矩形 2">
            <a:extLst>
              <a:ext uri="{FF2B5EF4-FFF2-40B4-BE49-F238E27FC236}">
                <a16:creationId xmlns:a16="http://schemas.microsoft.com/office/drawing/2014/main" id="{6F98670F-124B-2F47-8C81-420656ABFF77}"/>
              </a:ext>
            </a:extLst>
          </p:cNvPr>
          <p:cNvSpPr/>
          <p:nvPr/>
        </p:nvSpPr>
        <p:spPr>
          <a:xfrm>
            <a:off x="10092851" y="5285132"/>
            <a:ext cx="2005806" cy="646331"/>
          </a:xfrm>
          <a:prstGeom prst="rect">
            <a:avLst/>
          </a:prstGeom>
        </p:spPr>
        <p:txBody>
          <a:bodyPr wrap="square">
            <a:spAutoFit/>
          </a:bodyPr>
          <a:lstStyle/>
          <a:p>
            <a:r>
              <a:rPr lang="en" altLang="zh-CN" b="1" dirty="0">
                <a:latin typeface="Roboto"/>
              </a:rPr>
              <a:t>Open as Vulnerability</a:t>
            </a:r>
            <a:endParaRPr lang="zh-CN" altLang="en-US" dirty="0"/>
          </a:p>
        </p:txBody>
      </p:sp>
    </p:spTree>
    <p:extLst>
      <p:ext uri="{BB962C8B-B14F-4D97-AF65-F5344CB8AC3E}">
        <p14:creationId xmlns:p14="http://schemas.microsoft.com/office/powerpoint/2010/main" val="16735050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31916" y="457203"/>
            <a:ext cx="8360519" cy="1261884"/>
          </a:xfrm>
          <a:prstGeom prst="rect">
            <a:avLst/>
          </a:prstGeom>
          <a:noFill/>
        </p:spPr>
        <p:txBody>
          <a:bodyPr wrap="square" rtlCol="0">
            <a:spAutoFit/>
          </a:bodyPr>
          <a:lstStyle/>
          <a:p>
            <a:pPr algn="r"/>
            <a:r>
              <a:rPr lang="en-US" altLang="zh-CN" sz="2800" dirty="0">
                <a:solidFill>
                  <a:schemeClr val="tx1">
                    <a:lumMod val="85000"/>
                    <a:lumOff val="15000"/>
                  </a:schemeClr>
                </a:solidFill>
                <a:latin typeface="Futura Medium" panose="020B0602020204020303" pitchFamily="34" charset="-79"/>
                <a:cs typeface="Futura Medium" panose="020B0602020204020303" pitchFamily="34" charset="-79"/>
                <a:sym typeface="+mn-lt"/>
              </a:rPr>
              <a:t>Examples: </a:t>
            </a:r>
            <a:r>
              <a:rPr lang="en" altLang="zh-CN" b="1" dirty="0">
                <a:latin typeface="FUTURA MEDIUM" panose="020B0602020204020303" pitchFamily="34" charset="-79"/>
                <a:cs typeface="FUTURA MEDIUM" panose="020B0602020204020303" pitchFamily="34" charset="-79"/>
              </a:rPr>
              <a:t>Using clear-text protocols is security-sensitive</a:t>
            </a:r>
          </a:p>
          <a:p>
            <a:pPr algn="r"/>
            <a:endParaRPr lang="en" altLang="zh-CN" sz="2800" b="1" dirty="0"/>
          </a:p>
          <a:p>
            <a:pPr algn="r"/>
            <a:endParaRPr lang="zh-CN" altLang="en-US" sz="2000" dirty="0">
              <a:cs typeface="+mn-ea"/>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86845" y="2131304"/>
            <a:ext cx="4593323" cy="1815882"/>
          </a:xfrm>
          <a:prstGeom prst="rect">
            <a:avLst/>
          </a:prstGeom>
          <a:noFill/>
        </p:spPr>
        <p:txBody>
          <a:bodyPr wrap="square" rtlCol="0">
            <a:spAutoFit/>
          </a:bodyPr>
          <a:lstStyle/>
          <a:p>
            <a:r>
              <a:rPr lang="en" altLang="zh-CN" sz="1600" dirty="0">
                <a:latin typeface="Avenir Book" panose="02000503020000020003" pitchFamily="2" charset="0"/>
              </a:rPr>
              <a:t>Clear-text protocols as ftp, telnet or non secure http are lacking encryption of transported data. They are also missing the capability to build an authenticated connection. This mean that any attacker who can sniff traffic from the network can read, modify or corrupt the transported content. </a:t>
            </a:r>
            <a:endParaRPr lang="zh-CN" altLang="en-US" sz="1600" dirty="0">
              <a:latin typeface="Avenir Book" panose="02000503020000020003" pitchFamily="2" charset="0"/>
              <a:sym typeface="+mn-lt"/>
            </a:endParaRPr>
          </a:p>
        </p:txBody>
      </p:sp>
      <p:sp>
        <p:nvSpPr>
          <p:cNvPr id="3" name="矩形 2">
            <a:extLst>
              <a:ext uri="{FF2B5EF4-FFF2-40B4-BE49-F238E27FC236}">
                <a16:creationId xmlns:a16="http://schemas.microsoft.com/office/drawing/2014/main" id="{EA90066B-AE7C-C74C-A74E-7182720CDE5D}"/>
              </a:ext>
            </a:extLst>
          </p:cNvPr>
          <p:cNvSpPr/>
          <p:nvPr/>
        </p:nvSpPr>
        <p:spPr>
          <a:xfrm>
            <a:off x="5711343" y="1460069"/>
            <a:ext cx="6096000" cy="1600438"/>
          </a:xfrm>
          <a:prstGeom prst="rect">
            <a:avLst/>
          </a:prstGeom>
        </p:spPr>
        <p:txBody>
          <a:bodyPr>
            <a:spAutoFit/>
          </a:bodyPr>
          <a:lstStyle/>
          <a:p>
            <a:r>
              <a:rPr lang="en" altLang="zh-CN" b="1" dirty="0"/>
              <a:t>Ask Yourself Whether</a:t>
            </a:r>
          </a:p>
          <a:p>
            <a:pPr>
              <a:buFont typeface="Arial" panose="020B0604020202020204" pitchFamily="34" charset="0"/>
              <a:buChar char="•"/>
            </a:pPr>
            <a:r>
              <a:rPr lang="en" altLang="zh-CN" sz="1600" dirty="0">
                <a:latin typeface="Avenir Book" panose="02000503020000020003" pitchFamily="2" charset="0"/>
              </a:rPr>
              <a:t>The confidentiality and integrity of data is necessary in the context of the web application.</a:t>
            </a:r>
          </a:p>
          <a:p>
            <a:pPr>
              <a:buFont typeface="Arial" panose="020B0604020202020204" pitchFamily="34" charset="0"/>
              <a:buChar char="•"/>
            </a:pPr>
            <a:r>
              <a:rPr lang="en" altLang="zh-CN" sz="1600" dirty="0">
                <a:latin typeface="Avenir Book" panose="02000503020000020003" pitchFamily="2" charset="0"/>
              </a:rPr>
              <a:t>The data is exchanged on an exposed network (Internet, public network </a:t>
            </a:r>
            <a:r>
              <a:rPr lang="en" altLang="zh-CN" sz="1600" dirty="0" err="1">
                <a:latin typeface="Avenir Book" panose="02000503020000020003" pitchFamily="2" charset="0"/>
              </a:rPr>
              <a:t>etc</a:t>
            </a:r>
            <a:r>
              <a:rPr lang="en" altLang="zh-CN" sz="1600" dirty="0">
                <a:latin typeface="Avenir Book" panose="02000503020000020003" pitchFamily="2" charset="0"/>
              </a:rPr>
              <a:t>). There is a risk if you answered yes to any of those questions.</a:t>
            </a:r>
          </a:p>
        </p:txBody>
      </p:sp>
      <p:sp>
        <p:nvSpPr>
          <p:cNvPr id="22" name="矩形 21">
            <a:extLst>
              <a:ext uri="{FF2B5EF4-FFF2-40B4-BE49-F238E27FC236}">
                <a16:creationId xmlns:a16="http://schemas.microsoft.com/office/drawing/2014/main" id="{98BE3834-029C-794B-83F7-CDFEC31B1136}"/>
              </a:ext>
            </a:extLst>
          </p:cNvPr>
          <p:cNvSpPr/>
          <p:nvPr/>
        </p:nvSpPr>
        <p:spPr>
          <a:xfrm>
            <a:off x="5711343" y="3429000"/>
            <a:ext cx="6096000" cy="2369880"/>
          </a:xfrm>
          <a:prstGeom prst="rect">
            <a:avLst/>
          </a:prstGeom>
        </p:spPr>
        <p:txBody>
          <a:bodyPr>
            <a:spAutoFit/>
          </a:bodyPr>
          <a:lstStyle/>
          <a:p>
            <a:r>
              <a:rPr lang="en" altLang="zh-CN" b="1" dirty="0"/>
              <a:t>Recommended Secure Coding Practices</a:t>
            </a:r>
          </a:p>
          <a:p>
            <a:pPr>
              <a:buFont typeface="Arial" panose="020B0604020202020204" pitchFamily="34" charset="0"/>
              <a:buChar char="•"/>
            </a:pPr>
            <a:r>
              <a:rPr lang="en" altLang="zh-CN" sz="1600" dirty="0">
                <a:latin typeface="Avenir Book" panose="02000503020000020003" pitchFamily="2" charset="0"/>
              </a:rPr>
              <a:t>Use </a:t>
            </a:r>
            <a:r>
              <a:rPr lang="en" altLang="zh-CN" sz="1600" dirty="0" err="1">
                <a:latin typeface="Avenir Book" panose="02000503020000020003" pitchFamily="2" charset="0"/>
              </a:rPr>
              <a:t>ssh</a:t>
            </a:r>
            <a:r>
              <a:rPr lang="en" altLang="zh-CN" sz="1600" dirty="0">
                <a:latin typeface="Avenir Book" panose="02000503020000020003" pitchFamily="2" charset="0"/>
              </a:rPr>
              <a:t> as an alternative to telnet</a:t>
            </a:r>
          </a:p>
          <a:p>
            <a:pPr>
              <a:buFont typeface="Arial" panose="020B0604020202020204" pitchFamily="34" charset="0"/>
              <a:buChar char="•"/>
            </a:pPr>
            <a:r>
              <a:rPr lang="en" altLang="zh-CN" sz="1600" dirty="0">
                <a:latin typeface="Avenir Book" panose="02000503020000020003" pitchFamily="2" charset="0"/>
              </a:rPr>
              <a:t>Use sftp, </a:t>
            </a:r>
            <a:r>
              <a:rPr lang="en" altLang="zh-CN" sz="1600" dirty="0" err="1">
                <a:latin typeface="Avenir Book" panose="02000503020000020003" pitchFamily="2" charset="0"/>
              </a:rPr>
              <a:t>scp</a:t>
            </a:r>
            <a:r>
              <a:rPr lang="en" altLang="zh-CN" sz="1600" dirty="0">
                <a:latin typeface="Avenir Book" panose="02000503020000020003" pitchFamily="2" charset="0"/>
              </a:rPr>
              <a:t> or </a:t>
            </a:r>
            <a:r>
              <a:rPr lang="en" altLang="zh-CN" sz="1600" dirty="0" err="1">
                <a:latin typeface="Avenir Book" panose="02000503020000020003" pitchFamily="2" charset="0"/>
              </a:rPr>
              <a:t>ftps</a:t>
            </a:r>
            <a:r>
              <a:rPr lang="en" altLang="zh-CN" sz="1600" dirty="0">
                <a:latin typeface="Avenir Book" panose="02000503020000020003" pitchFamily="2" charset="0"/>
              </a:rPr>
              <a:t> instead of ftp</a:t>
            </a:r>
          </a:p>
          <a:p>
            <a:pPr>
              <a:buFont typeface="Arial" panose="020B0604020202020204" pitchFamily="34" charset="0"/>
              <a:buChar char="•"/>
            </a:pPr>
            <a:r>
              <a:rPr lang="en" altLang="zh-CN" sz="1600" dirty="0">
                <a:latin typeface="Avenir Book" panose="02000503020000020003" pitchFamily="2" charset="0"/>
              </a:rPr>
              <a:t>Use https instead of http</a:t>
            </a:r>
          </a:p>
          <a:p>
            <a:pPr>
              <a:buFont typeface="Arial" panose="020B0604020202020204" pitchFamily="34" charset="0"/>
              <a:buChar char="•"/>
            </a:pPr>
            <a:r>
              <a:rPr lang="en" altLang="zh-CN" sz="1600" dirty="0">
                <a:latin typeface="Avenir Book" panose="02000503020000020003" pitchFamily="2" charset="0"/>
              </a:rPr>
              <a:t>Use SMTP over SSL/TLS or SMTP with STARTTLS instead of clear-text SMTP</a:t>
            </a:r>
          </a:p>
          <a:p>
            <a:r>
              <a:rPr lang="en" altLang="zh-CN" sz="1600" dirty="0">
                <a:latin typeface="Avenir Book" panose="02000503020000020003" pitchFamily="2" charset="0"/>
              </a:rPr>
              <a:t>It is recommended to secure all transport channels (event local network) as it can take a single non secure connection to compromise an entire application or system</a:t>
            </a:r>
            <a:r>
              <a:rPr lang="en" altLang="zh-CN" dirty="0"/>
              <a:t>.</a:t>
            </a:r>
            <a:endParaRPr lang="en" altLang="zh-CN" dirty="0">
              <a:effectLst/>
            </a:endParaRPr>
          </a:p>
        </p:txBody>
      </p:sp>
      <p:pic>
        <p:nvPicPr>
          <p:cNvPr id="10" name="图片 9">
            <a:extLst>
              <a:ext uri="{FF2B5EF4-FFF2-40B4-BE49-F238E27FC236}">
                <a16:creationId xmlns:a16="http://schemas.microsoft.com/office/drawing/2014/main" id="{56D949D1-1FB9-6646-878E-0608F8D6A3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3765" y="514287"/>
            <a:ext cx="2387600" cy="850900"/>
          </a:xfrm>
          <a:prstGeom prst="rect">
            <a:avLst/>
          </a:prstGeom>
        </p:spPr>
      </p:pic>
    </p:spTree>
    <p:extLst>
      <p:ext uri="{BB962C8B-B14F-4D97-AF65-F5344CB8AC3E}">
        <p14:creationId xmlns:p14="http://schemas.microsoft.com/office/powerpoint/2010/main" val="8871201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3EF2AFDD-CB95-E040-8A61-C9D6E1DD47C7}"/>
              </a:ext>
            </a:extLst>
          </p:cNvPr>
          <p:cNvSpPr txBox="1"/>
          <p:nvPr/>
        </p:nvSpPr>
        <p:spPr>
          <a:xfrm>
            <a:off x="336863" y="28575"/>
            <a:ext cx="2603500" cy="2092881"/>
          </a:xfrm>
          <a:prstGeom prst="rect">
            <a:avLst/>
          </a:prstGeom>
          <a:noFill/>
        </p:spPr>
        <p:txBody>
          <a:bodyPr wrap="square" rtlCol="0">
            <a:spAutoFit/>
          </a:bodyPr>
          <a:lstStyle/>
          <a:p>
            <a:r>
              <a:rPr lang="en-US" altLang="zh-CN" sz="2800" dirty="0">
                <a:solidFill>
                  <a:schemeClr val="tx1">
                    <a:lumMod val="85000"/>
                    <a:lumOff val="15000"/>
                  </a:schemeClr>
                </a:solidFill>
                <a:latin typeface="Futura Medium" panose="020B0602020204020303" pitchFamily="34" charset="-79"/>
                <a:cs typeface="Futura Medium" panose="020B0602020204020303" pitchFamily="34" charset="-79"/>
                <a:sym typeface="+mn-lt"/>
              </a:rPr>
              <a:t>Examples: </a:t>
            </a:r>
            <a:r>
              <a:rPr lang="zh-CN" altLang="en-US" sz="2800" b="1" dirty="0">
                <a:latin typeface="FUTURA MEDIUM" panose="020B0602020204020303" pitchFamily="34" charset="-79"/>
                <a:cs typeface="FUTURA MEDIUM" panose="020B0602020204020303" pitchFamily="34" charset="-79"/>
              </a:rPr>
              <a:t> </a:t>
            </a:r>
            <a:r>
              <a:rPr lang="en" altLang="zh-CN" b="1" dirty="0">
                <a:latin typeface="FUTURA MEDIUM" panose="020B0602020204020303" pitchFamily="34" charset="-79"/>
                <a:cs typeface="FUTURA MEDIUM" panose="020B0602020204020303" pitchFamily="34" charset="-79"/>
              </a:rPr>
              <a:t>Using clear-text protocols is security-sensitive</a:t>
            </a:r>
          </a:p>
          <a:p>
            <a:pPr algn="r"/>
            <a:endParaRPr lang="en" altLang="zh-CN" sz="2800" b="1" dirty="0"/>
          </a:p>
          <a:p>
            <a:pPr algn="r"/>
            <a:endParaRPr lang="zh-CN" altLang="en-US" sz="2000" dirty="0">
              <a:cs typeface="+mn-ea"/>
              <a:sym typeface="+mn-lt"/>
            </a:endParaRPr>
          </a:p>
        </p:txBody>
      </p:sp>
      <p:cxnSp>
        <p:nvCxnSpPr>
          <p:cNvPr id="8" name="直接连接符 5">
            <a:extLst>
              <a:ext uri="{FF2B5EF4-FFF2-40B4-BE49-F238E27FC236}">
                <a16:creationId xmlns:a16="http://schemas.microsoft.com/office/drawing/2014/main" id="{2AAB0D1B-A5D9-DF46-82B5-C781451A1477}"/>
              </a:ext>
            </a:extLst>
          </p:cNvPr>
          <p:cNvCxnSpPr>
            <a:cxnSpLocks/>
          </p:cNvCxnSpPr>
          <p:nvPr/>
        </p:nvCxnSpPr>
        <p:spPr>
          <a:xfrm>
            <a:off x="0" y="0"/>
            <a:ext cx="0" cy="1574803"/>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5CC74E37-A26C-A14F-B17E-EF5B1576BDCA}"/>
              </a:ext>
            </a:extLst>
          </p:cNvPr>
          <p:cNvPicPr>
            <a:picLocks noChangeAspect="1"/>
          </p:cNvPicPr>
          <p:nvPr/>
        </p:nvPicPr>
        <p:blipFill>
          <a:blip r:embed="rId3"/>
          <a:stretch>
            <a:fillRect/>
          </a:stretch>
        </p:blipFill>
        <p:spPr>
          <a:xfrm>
            <a:off x="3277225" y="0"/>
            <a:ext cx="8565005" cy="3309471"/>
          </a:xfrm>
          <a:prstGeom prst="rect">
            <a:avLst/>
          </a:prstGeom>
        </p:spPr>
      </p:pic>
      <p:pic>
        <p:nvPicPr>
          <p:cNvPr id="5" name="图片 4">
            <a:extLst>
              <a:ext uri="{FF2B5EF4-FFF2-40B4-BE49-F238E27FC236}">
                <a16:creationId xmlns:a16="http://schemas.microsoft.com/office/drawing/2014/main" id="{95B6D058-04A0-254A-B9BE-8778FAB60FF6}"/>
              </a:ext>
            </a:extLst>
          </p:cNvPr>
          <p:cNvPicPr>
            <a:picLocks noChangeAspect="1"/>
          </p:cNvPicPr>
          <p:nvPr/>
        </p:nvPicPr>
        <p:blipFill>
          <a:blip r:embed="rId4"/>
          <a:stretch>
            <a:fillRect/>
          </a:stretch>
        </p:blipFill>
        <p:spPr>
          <a:xfrm>
            <a:off x="3277225" y="3110076"/>
            <a:ext cx="8565005" cy="3747924"/>
          </a:xfrm>
          <a:prstGeom prst="rect">
            <a:avLst/>
          </a:prstGeom>
        </p:spPr>
      </p:pic>
      <p:pic>
        <p:nvPicPr>
          <p:cNvPr id="10" name="图片 9">
            <a:extLst>
              <a:ext uri="{FF2B5EF4-FFF2-40B4-BE49-F238E27FC236}">
                <a16:creationId xmlns:a16="http://schemas.microsoft.com/office/drawing/2014/main" id="{9EE9E7C2-DF83-5D48-8809-7F4FB3010F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73765" y="514287"/>
            <a:ext cx="2387600" cy="850900"/>
          </a:xfrm>
          <a:prstGeom prst="rect">
            <a:avLst/>
          </a:prstGeom>
        </p:spPr>
      </p:pic>
      <p:cxnSp>
        <p:nvCxnSpPr>
          <p:cNvPr id="4" name="直线连接符 3">
            <a:extLst>
              <a:ext uri="{FF2B5EF4-FFF2-40B4-BE49-F238E27FC236}">
                <a16:creationId xmlns:a16="http://schemas.microsoft.com/office/drawing/2014/main" id="{A8561EDD-4F72-F74F-A2E2-ABCE0D10704D}"/>
              </a:ext>
            </a:extLst>
          </p:cNvPr>
          <p:cNvCxnSpPr/>
          <p:nvPr/>
        </p:nvCxnSpPr>
        <p:spPr>
          <a:xfrm>
            <a:off x="3957403" y="749508"/>
            <a:ext cx="629587" cy="0"/>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9" name="直线连接符 8">
            <a:extLst>
              <a:ext uri="{FF2B5EF4-FFF2-40B4-BE49-F238E27FC236}">
                <a16:creationId xmlns:a16="http://schemas.microsoft.com/office/drawing/2014/main" id="{A06AF145-25D5-A041-A7B2-69B0DD3BD14D}"/>
              </a:ext>
            </a:extLst>
          </p:cNvPr>
          <p:cNvCxnSpPr/>
          <p:nvPr/>
        </p:nvCxnSpPr>
        <p:spPr>
          <a:xfrm>
            <a:off x="3957403" y="976859"/>
            <a:ext cx="629587" cy="0"/>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11" name="直线连接符 10">
            <a:extLst>
              <a:ext uri="{FF2B5EF4-FFF2-40B4-BE49-F238E27FC236}">
                <a16:creationId xmlns:a16="http://schemas.microsoft.com/office/drawing/2014/main" id="{22BF0CFE-9178-2942-AAA6-1ABB427E57DB}"/>
              </a:ext>
            </a:extLst>
          </p:cNvPr>
          <p:cNvCxnSpPr>
            <a:cxnSpLocks/>
          </p:cNvCxnSpPr>
          <p:nvPr/>
        </p:nvCxnSpPr>
        <p:spPr>
          <a:xfrm>
            <a:off x="3957403" y="1156741"/>
            <a:ext cx="899410" cy="0"/>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12" name="直线连接符 11">
            <a:extLst>
              <a:ext uri="{FF2B5EF4-FFF2-40B4-BE49-F238E27FC236}">
                <a16:creationId xmlns:a16="http://schemas.microsoft.com/office/drawing/2014/main" id="{BF1AA41C-E253-7F4C-88F8-CB4C77524807}"/>
              </a:ext>
            </a:extLst>
          </p:cNvPr>
          <p:cNvCxnSpPr/>
          <p:nvPr/>
        </p:nvCxnSpPr>
        <p:spPr>
          <a:xfrm>
            <a:off x="4961744" y="2475875"/>
            <a:ext cx="629587" cy="0"/>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13" name="直线连接符 12">
            <a:extLst>
              <a:ext uri="{FF2B5EF4-FFF2-40B4-BE49-F238E27FC236}">
                <a16:creationId xmlns:a16="http://schemas.microsoft.com/office/drawing/2014/main" id="{DEC9EC5B-3A28-E94C-B62E-80EF3D6A01FC}"/>
              </a:ext>
            </a:extLst>
          </p:cNvPr>
          <p:cNvCxnSpPr/>
          <p:nvPr/>
        </p:nvCxnSpPr>
        <p:spPr>
          <a:xfrm>
            <a:off x="4856813" y="3112574"/>
            <a:ext cx="629587" cy="0"/>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15" name="直线连接符 14">
            <a:extLst>
              <a:ext uri="{FF2B5EF4-FFF2-40B4-BE49-F238E27FC236}">
                <a16:creationId xmlns:a16="http://schemas.microsoft.com/office/drawing/2014/main" id="{F920D49A-36D6-D243-A95D-8448DA2298B1}"/>
              </a:ext>
            </a:extLst>
          </p:cNvPr>
          <p:cNvCxnSpPr/>
          <p:nvPr/>
        </p:nvCxnSpPr>
        <p:spPr>
          <a:xfrm>
            <a:off x="3837482" y="5411449"/>
            <a:ext cx="749508" cy="0"/>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17" name="直线连接符 16">
            <a:extLst>
              <a:ext uri="{FF2B5EF4-FFF2-40B4-BE49-F238E27FC236}">
                <a16:creationId xmlns:a16="http://schemas.microsoft.com/office/drawing/2014/main" id="{ABE3198F-B56B-384E-9998-BAB7BA2AD464}"/>
              </a:ext>
            </a:extLst>
          </p:cNvPr>
          <p:cNvCxnSpPr/>
          <p:nvPr/>
        </p:nvCxnSpPr>
        <p:spPr>
          <a:xfrm>
            <a:off x="3957403" y="5623810"/>
            <a:ext cx="749508" cy="0"/>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18" name="直线连接符 17">
            <a:extLst>
              <a:ext uri="{FF2B5EF4-FFF2-40B4-BE49-F238E27FC236}">
                <a16:creationId xmlns:a16="http://schemas.microsoft.com/office/drawing/2014/main" id="{7C45C553-5D2E-4B46-A976-2F07A3C8E3D0}"/>
              </a:ext>
            </a:extLst>
          </p:cNvPr>
          <p:cNvCxnSpPr/>
          <p:nvPr/>
        </p:nvCxnSpPr>
        <p:spPr>
          <a:xfrm>
            <a:off x="5009213" y="5863652"/>
            <a:ext cx="749508" cy="0"/>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19" name="直线连接符 18">
            <a:extLst>
              <a:ext uri="{FF2B5EF4-FFF2-40B4-BE49-F238E27FC236}">
                <a16:creationId xmlns:a16="http://schemas.microsoft.com/office/drawing/2014/main" id="{EC29C7AB-7204-FF4C-855F-6BDBDC2081C9}"/>
              </a:ext>
            </a:extLst>
          </p:cNvPr>
          <p:cNvCxnSpPr/>
          <p:nvPr/>
        </p:nvCxnSpPr>
        <p:spPr>
          <a:xfrm>
            <a:off x="5216577" y="6478249"/>
            <a:ext cx="749508" cy="0"/>
          </a:xfrm>
          <a:prstGeom prst="line">
            <a:avLst/>
          </a:prstGeom>
          <a:ln w="3810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05211115"/>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29940" y="385296"/>
            <a:ext cx="11180821" cy="1538883"/>
          </a:xfrm>
          <a:prstGeom prst="rect">
            <a:avLst/>
          </a:prstGeom>
          <a:noFill/>
        </p:spPr>
        <p:txBody>
          <a:bodyPr wrap="square" rtlCol="0">
            <a:spAutoFit/>
          </a:bodyPr>
          <a:lstStyle/>
          <a:p>
            <a:pPr algn="r"/>
            <a:r>
              <a:rPr lang="en-US" altLang="zh-CN" sz="2800" dirty="0">
                <a:solidFill>
                  <a:schemeClr val="tx1">
                    <a:lumMod val="85000"/>
                    <a:lumOff val="15000"/>
                  </a:schemeClr>
                </a:solidFill>
                <a:latin typeface="Futura Medium" panose="020B0602020204020303" pitchFamily="34" charset="-79"/>
                <a:cs typeface="Futura Medium" panose="020B0602020204020303" pitchFamily="34" charset="-79"/>
                <a:sym typeface="+mn-lt"/>
              </a:rPr>
              <a:t>Examples: </a:t>
            </a:r>
            <a:r>
              <a:rPr lang="en" altLang="zh-CN" b="1" dirty="0">
                <a:latin typeface="FUTURA MEDIUM" panose="020B0602020204020303" pitchFamily="34" charset="-79"/>
                <a:cs typeface="FUTURA MEDIUM" panose="020B0602020204020303" pitchFamily="34" charset="-79"/>
              </a:rPr>
              <a:t>Using pseudorandom number generators (PRNGs) is security-sensitive</a:t>
            </a:r>
            <a:r>
              <a:rPr lang="en" altLang="zh-CN" b="1" dirty="0"/>
              <a:t>.</a:t>
            </a:r>
          </a:p>
          <a:p>
            <a:pPr algn="r"/>
            <a:endParaRPr lang="en" altLang="zh-CN" b="1" dirty="0"/>
          </a:p>
          <a:p>
            <a:pPr algn="r"/>
            <a:endParaRPr lang="en" altLang="zh-CN" sz="2800" b="1" dirty="0"/>
          </a:p>
          <a:p>
            <a:pPr algn="r"/>
            <a:endParaRPr lang="zh-CN" altLang="en-US" sz="2000" dirty="0">
              <a:cs typeface="+mn-ea"/>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48308" y="1657441"/>
            <a:ext cx="4593323" cy="2985433"/>
          </a:xfrm>
          <a:prstGeom prst="rect">
            <a:avLst/>
          </a:prstGeom>
          <a:noFill/>
        </p:spPr>
        <p:txBody>
          <a:bodyPr wrap="square" rtlCol="0">
            <a:spAutoFit/>
          </a:bodyPr>
          <a:lstStyle/>
          <a:p>
            <a:endParaRPr lang="en" altLang="zh-CN" sz="1400" dirty="0">
              <a:solidFill>
                <a:schemeClr val="tx1">
                  <a:lumMod val="75000"/>
                  <a:lumOff val="25000"/>
                </a:schemeClr>
              </a:solidFill>
              <a:cs typeface="+mn-ea"/>
              <a:sym typeface="+mn-lt"/>
            </a:endParaRPr>
          </a:p>
          <a:p>
            <a:r>
              <a:rPr lang="en" altLang="zh-CN" sz="1600" dirty="0">
                <a:latin typeface="Avenir Book" panose="02000503020000020003" pitchFamily="2" charset="0"/>
              </a:rPr>
              <a:t>When software generates predictable values in a context requiring unpredictability, it may be possible for an attacker to guess the next value that will be generated, and use this guess to impersonate another user or access sensitive information.</a:t>
            </a:r>
          </a:p>
          <a:p>
            <a:r>
              <a:rPr lang="en" altLang="zh-CN" sz="1600" dirty="0">
                <a:latin typeface="Avenir Book" panose="02000503020000020003" pitchFamily="2" charset="0"/>
              </a:rPr>
              <a:t>As the functions rely on a pseudorandom number generator, they should not be used for security-critical applications or for protecting sensitive data.</a:t>
            </a:r>
          </a:p>
          <a:p>
            <a:endParaRPr lang="zh-CN" altLang="en-US" sz="1400" dirty="0">
              <a:solidFill>
                <a:schemeClr val="tx1">
                  <a:lumMod val="75000"/>
                  <a:lumOff val="25000"/>
                </a:schemeClr>
              </a:solidFill>
              <a:cs typeface="+mn-ea"/>
              <a:sym typeface="+mn-lt"/>
            </a:endParaRPr>
          </a:p>
        </p:txBody>
      </p:sp>
      <p:sp>
        <p:nvSpPr>
          <p:cNvPr id="3" name="矩形 2">
            <a:extLst>
              <a:ext uri="{FF2B5EF4-FFF2-40B4-BE49-F238E27FC236}">
                <a16:creationId xmlns:a16="http://schemas.microsoft.com/office/drawing/2014/main" id="{EA90066B-AE7C-C74C-A74E-7182720CDE5D}"/>
              </a:ext>
            </a:extLst>
          </p:cNvPr>
          <p:cNvSpPr/>
          <p:nvPr/>
        </p:nvSpPr>
        <p:spPr>
          <a:xfrm>
            <a:off x="5688084" y="1413896"/>
            <a:ext cx="6096000" cy="2369880"/>
          </a:xfrm>
          <a:prstGeom prst="rect">
            <a:avLst/>
          </a:prstGeom>
        </p:spPr>
        <p:txBody>
          <a:bodyPr>
            <a:spAutoFit/>
          </a:bodyPr>
          <a:lstStyle/>
          <a:p>
            <a:r>
              <a:rPr lang="en" altLang="zh-CN" b="1" dirty="0"/>
              <a:t>Ask Yourself Whether</a:t>
            </a:r>
          </a:p>
          <a:p>
            <a:pPr>
              <a:buFont typeface="Arial" panose="020B0604020202020204" pitchFamily="34" charset="0"/>
              <a:buChar char="•"/>
            </a:pPr>
            <a:r>
              <a:rPr lang="en" altLang="zh-CN" sz="1600" dirty="0">
                <a:latin typeface="Avenir Book" panose="02000503020000020003" pitchFamily="2" charset="0"/>
              </a:rPr>
              <a:t>the code using the generated value requires it to be unpredictable. It is the case for all encryption mechanisms or when a secret value, such as a password, is hashed.</a:t>
            </a:r>
          </a:p>
          <a:p>
            <a:pPr>
              <a:buFont typeface="Arial" panose="020B0604020202020204" pitchFamily="34" charset="0"/>
              <a:buChar char="•"/>
            </a:pPr>
            <a:r>
              <a:rPr lang="en" altLang="zh-CN" sz="1600" dirty="0">
                <a:latin typeface="Avenir Book" panose="02000503020000020003" pitchFamily="2" charset="0"/>
              </a:rPr>
              <a:t>the function you use generates a value which can be predicted (pseudo-random).</a:t>
            </a:r>
          </a:p>
          <a:p>
            <a:pPr>
              <a:buFont typeface="Arial" panose="020B0604020202020204" pitchFamily="34" charset="0"/>
              <a:buChar char="•"/>
            </a:pPr>
            <a:r>
              <a:rPr lang="en" altLang="zh-CN" sz="1600" dirty="0">
                <a:latin typeface="Avenir Book" panose="02000503020000020003" pitchFamily="2" charset="0"/>
              </a:rPr>
              <a:t>the generated value is used multiple times.</a:t>
            </a:r>
          </a:p>
          <a:p>
            <a:pPr>
              <a:buFont typeface="Arial" panose="020B0604020202020204" pitchFamily="34" charset="0"/>
              <a:buChar char="•"/>
            </a:pPr>
            <a:r>
              <a:rPr lang="en" altLang="zh-CN" sz="1600" dirty="0">
                <a:latin typeface="Avenir Book" panose="02000503020000020003" pitchFamily="2" charset="0"/>
              </a:rPr>
              <a:t>an attacker can access the generated value.</a:t>
            </a:r>
          </a:p>
          <a:p>
            <a:pPr>
              <a:buFont typeface="Arial" panose="020B0604020202020204" pitchFamily="34" charset="0"/>
              <a:buChar char="•"/>
            </a:pPr>
            <a:endParaRPr lang="en" altLang="zh-CN" dirty="0"/>
          </a:p>
        </p:txBody>
      </p:sp>
      <p:sp>
        <p:nvSpPr>
          <p:cNvPr id="22" name="矩形 21">
            <a:extLst>
              <a:ext uri="{FF2B5EF4-FFF2-40B4-BE49-F238E27FC236}">
                <a16:creationId xmlns:a16="http://schemas.microsoft.com/office/drawing/2014/main" id="{98BE3834-029C-794B-83F7-CDFEC31B1136}"/>
              </a:ext>
            </a:extLst>
          </p:cNvPr>
          <p:cNvSpPr/>
          <p:nvPr/>
        </p:nvSpPr>
        <p:spPr>
          <a:xfrm>
            <a:off x="5688084" y="3882441"/>
            <a:ext cx="6096000" cy="1846659"/>
          </a:xfrm>
          <a:prstGeom prst="rect">
            <a:avLst/>
          </a:prstGeom>
        </p:spPr>
        <p:txBody>
          <a:bodyPr>
            <a:spAutoFit/>
          </a:bodyPr>
          <a:lstStyle/>
          <a:p>
            <a:r>
              <a:rPr lang="en" altLang="zh-CN" b="1" dirty="0"/>
              <a:t>Recommended Secure Coding Practices</a:t>
            </a:r>
          </a:p>
          <a:p>
            <a:pPr>
              <a:buFont typeface="Arial" panose="020B0604020202020204" pitchFamily="34" charset="0"/>
              <a:buChar char="•"/>
            </a:pPr>
            <a:r>
              <a:rPr lang="en" altLang="zh-CN" sz="1600" dirty="0">
                <a:latin typeface="Avenir Book" panose="02000503020000020003" pitchFamily="2" charset="0"/>
              </a:rPr>
              <a:t>Use functions which rely on a strong random number generator such as </a:t>
            </a:r>
            <a:r>
              <a:rPr lang="en" altLang="zh-CN" sz="1600" dirty="0" err="1">
                <a:latin typeface="Avenir Book" panose="02000503020000020003" pitchFamily="2" charset="0"/>
              </a:rPr>
              <a:t>randombytes_uniform</a:t>
            </a:r>
            <a:r>
              <a:rPr lang="en" altLang="zh-CN" sz="1600" dirty="0">
                <a:latin typeface="Avenir Book" panose="02000503020000020003" pitchFamily="2" charset="0"/>
              </a:rPr>
              <a:t>() or </a:t>
            </a:r>
            <a:r>
              <a:rPr lang="en" altLang="zh-CN" sz="1600" dirty="0" err="1">
                <a:latin typeface="Avenir Book" panose="02000503020000020003" pitchFamily="2" charset="0"/>
              </a:rPr>
              <a:t>randombytes_buf</a:t>
            </a:r>
            <a:r>
              <a:rPr lang="en" altLang="zh-CN" sz="1600" dirty="0">
                <a:latin typeface="Avenir Book" panose="02000503020000020003" pitchFamily="2" charset="0"/>
              </a:rPr>
              <a:t>() from </a:t>
            </a:r>
            <a:r>
              <a:rPr lang="en" altLang="zh-CN" sz="1600" dirty="0" err="1">
                <a:latin typeface="Avenir Book" panose="02000503020000020003" pitchFamily="2" charset="0"/>
              </a:rPr>
              <a:t>libsodium</a:t>
            </a:r>
            <a:r>
              <a:rPr lang="en" altLang="zh-CN" sz="1600" dirty="0">
                <a:latin typeface="Avenir Book" panose="02000503020000020003" pitchFamily="2" charset="0"/>
              </a:rPr>
              <a:t>, or randomize() from </a:t>
            </a:r>
            <a:r>
              <a:rPr lang="en" altLang="zh-CN" sz="1600" dirty="0" err="1">
                <a:latin typeface="Avenir Book" panose="02000503020000020003" pitchFamily="2" charset="0"/>
              </a:rPr>
              <a:t>Botan</a:t>
            </a:r>
            <a:r>
              <a:rPr lang="en" altLang="zh-CN" sz="1600" dirty="0">
                <a:latin typeface="Avenir Book" panose="02000503020000020003" pitchFamily="2" charset="0"/>
              </a:rPr>
              <a:t>.</a:t>
            </a:r>
          </a:p>
          <a:p>
            <a:pPr>
              <a:buFont typeface="Arial" panose="020B0604020202020204" pitchFamily="34" charset="0"/>
              <a:buChar char="•"/>
            </a:pPr>
            <a:r>
              <a:rPr lang="en" altLang="zh-CN" sz="1600" dirty="0">
                <a:latin typeface="Avenir Book" panose="02000503020000020003" pitchFamily="2" charset="0"/>
              </a:rPr>
              <a:t>Use the generated random values only once.</a:t>
            </a:r>
          </a:p>
          <a:p>
            <a:pPr>
              <a:buFont typeface="Arial" panose="020B0604020202020204" pitchFamily="34" charset="0"/>
              <a:buChar char="•"/>
            </a:pPr>
            <a:r>
              <a:rPr lang="en" altLang="zh-CN" sz="1600" dirty="0">
                <a:latin typeface="Avenir Book" panose="02000503020000020003" pitchFamily="2" charset="0"/>
              </a:rPr>
              <a:t>You should not expose the generated random value. If you have to store it, make sure that the database or file is secure.</a:t>
            </a:r>
          </a:p>
        </p:txBody>
      </p:sp>
      <p:pic>
        <p:nvPicPr>
          <p:cNvPr id="8" name="图片 7">
            <a:extLst>
              <a:ext uri="{FF2B5EF4-FFF2-40B4-BE49-F238E27FC236}">
                <a16:creationId xmlns:a16="http://schemas.microsoft.com/office/drawing/2014/main" id="{17F6FF13-3744-3148-9C40-00AB4707A2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1529" y="939114"/>
            <a:ext cx="2387600" cy="850900"/>
          </a:xfrm>
          <a:prstGeom prst="rect">
            <a:avLst/>
          </a:prstGeom>
        </p:spPr>
      </p:pic>
    </p:spTree>
    <p:extLst>
      <p:ext uri="{BB962C8B-B14F-4D97-AF65-F5344CB8AC3E}">
        <p14:creationId xmlns:p14="http://schemas.microsoft.com/office/powerpoint/2010/main" val="14922941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A9EBC787-750F-334C-8E06-561EA1BB0B7B}"/>
              </a:ext>
            </a:extLst>
          </p:cNvPr>
          <p:cNvSpPr txBox="1"/>
          <p:nvPr/>
        </p:nvSpPr>
        <p:spPr>
          <a:xfrm>
            <a:off x="35817" y="41748"/>
            <a:ext cx="2407409" cy="2646878"/>
          </a:xfrm>
          <a:prstGeom prst="rect">
            <a:avLst/>
          </a:prstGeom>
          <a:noFill/>
        </p:spPr>
        <p:txBody>
          <a:bodyPr wrap="square" rtlCol="0">
            <a:spAutoFit/>
          </a:bodyPr>
          <a:lstStyle/>
          <a:p>
            <a:r>
              <a:rPr lang="en-US" altLang="zh-CN" sz="2800" dirty="0">
                <a:solidFill>
                  <a:schemeClr val="tx1">
                    <a:lumMod val="85000"/>
                    <a:lumOff val="15000"/>
                  </a:schemeClr>
                </a:solidFill>
                <a:latin typeface="Futura Medium" panose="020B0602020204020303" pitchFamily="34" charset="-79"/>
                <a:cs typeface="Futura Medium" panose="020B0602020204020303" pitchFamily="34" charset="-79"/>
                <a:sym typeface="+mn-lt"/>
              </a:rPr>
              <a:t>Examples: </a:t>
            </a:r>
            <a:r>
              <a:rPr lang="en" altLang="zh-CN" b="1" dirty="0">
                <a:latin typeface="FUTURA MEDIUM" panose="020B0602020204020303" pitchFamily="34" charset="-79"/>
                <a:cs typeface="FUTURA MEDIUM" panose="020B0602020204020303" pitchFamily="34" charset="-79"/>
              </a:rPr>
              <a:t>Using pseudorandom number generators (PRNGs) is security-sensitive.</a:t>
            </a:r>
          </a:p>
          <a:p>
            <a:endParaRPr lang="en" altLang="zh-CN" b="1" dirty="0">
              <a:latin typeface="FUTURA MEDIUM" panose="020B0602020204020303" pitchFamily="34" charset="-79"/>
              <a:cs typeface="FUTURA MEDIUM" panose="020B0602020204020303" pitchFamily="34" charset="-79"/>
            </a:endParaRPr>
          </a:p>
          <a:p>
            <a:endParaRPr lang="en" altLang="zh-CN" sz="2800" b="1" dirty="0">
              <a:latin typeface="FUTURA MEDIUM" panose="020B0602020204020303" pitchFamily="34" charset="-79"/>
              <a:cs typeface="FUTURA MEDIUM" panose="020B0602020204020303" pitchFamily="34" charset="-79"/>
            </a:endParaRPr>
          </a:p>
          <a:p>
            <a:endParaRPr lang="zh-CN" altLang="en-US" sz="2000" dirty="0">
              <a:latin typeface="Futura Medium" panose="020B0602020204020303" pitchFamily="34" charset="-79"/>
              <a:cs typeface="Futura Medium" panose="020B0602020204020303" pitchFamily="34" charset="-79"/>
              <a:sym typeface="+mn-lt"/>
            </a:endParaRPr>
          </a:p>
        </p:txBody>
      </p:sp>
      <p:cxnSp>
        <p:nvCxnSpPr>
          <p:cNvPr id="10" name="直接连接符 5">
            <a:extLst>
              <a:ext uri="{FF2B5EF4-FFF2-40B4-BE49-F238E27FC236}">
                <a16:creationId xmlns:a16="http://schemas.microsoft.com/office/drawing/2014/main" id="{B4CECCE8-C288-3643-B4EC-A2D0660F814E}"/>
              </a:ext>
            </a:extLst>
          </p:cNvPr>
          <p:cNvCxnSpPr>
            <a:cxnSpLocks/>
          </p:cNvCxnSpPr>
          <p:nvPr/>
        </p:nvCxnSpPr>
        <p:spPr>
          <a:xfrm>
            <a:off x="21498" y="0"/>
            <a:ext cx="0" cy="2355742"/>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E833476C-F78B-A74F-8E91-040AC4C4D2F8}"/>
              </a:ext>
            </a:extLst>
          </p:cNvPr>
          <p:cNvPicPr>
            <a:picLocks noChangeAspect="1"/>
          </p:cNvPicPr>
          <p:nvPr/>
        </p:nvPicPr>
        <p:blipFill>
          <a:blip r:embed="rId3"/>
          <a:stretch>
            <a:fillRect/>
          </a:stretch>
        </p:blipFill>
        <p:spPr>
          <a:xfrm>
            <a:off x="2885183" y="304800"/>
            <a:ext cx="9271000" cy="6248400"/>
          </a:xfrm>
          <a:prstGeom prst="rect">
            <a:avLst/>
          </a:prstGeom>
        </p:spPr>
      </p:pic>
      <p:pic>
        <p:nvPicPr>
          <p:cNvPr id="7" name="图片 6">
            <a:extLst>
              <a:ext uri="{FF2B5EF4-FFF2-40B4-BE49-F238E27FC236}">
                <a16:creationId xmlns:a16="http://schemas.microsoft.com/office/drawing/2014/main" id="{6FAB834E-6BB0-8E4E-862A-F0892DD007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73765" y="514287"/>
            <a:ext cx="2387600" cy="850900"/>
          </a:xfrm>
          <a:prstGeom prst="rect">
            <a:avLst/>
          </a:prstGeom>
        </p:spPr>
      </p:pic>
      <p:sp>
        <p:nvSpPr>
          <p:cNvPr id="2" name="框架 1">
            <a:extLst>
              <a:ext uri="{FF2B5EF4-FFF2-40B4-BE49-F238E27FC236}">
                <a16:creationId xmlns:a16="http://schemas.microsoft.com/office/drawing/2014/main" id="{6FA8FD5C-8A29-4C46-8CE3-3377E298C387}"/>
              </a:ext>
            </a:extLst>
          </p:cNvPr>
          <p:cNvSpPr/>
          <p:nvPr/>
        </p:nvSpPr>
        <p:spPr>
          <a:xfrm>
            <a:off x="3267856" y="4766872"/>
            <a:ext cx="4572000" cy="17988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8" name="框架 7">
            <a:extLst>
              <a:ext uri="{FF2B5EF4-FFF2-40B4-BE49-F238E27FC236}">
                <a16:creationId xmlns:a16="http://schemas.microsoft.com/office/drawing/2014/main" id="{28CDB894-35FB-F845-81DF-4355EFB470B1}"/>
              </a:ext>
            </a:extLst>
          </p:cNvPr>
          <p:cNvSpPr/>
          <p:nvPr/>
        </p:nvSpPr>
        <p:spPr>
          <a:xfrm>
            <a:off x="5213971" y="4946754"/>
            <a:ext cx="2321031" cy="284813"/>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1" name="框架 10">
            <a:extLst>
              <a:ext uri="{FF2B5EF4-FFF2-40B4-BE49-F238E27FC236}">
                <a16:creationId xmlns:a16="http://schemas.microsoft.com/office/drawing/2014/main" id="{9FB60E6F-1794-554B-A4C7-AC323FFD1088}"/>
              </a:ext>
            </a:extLst>
          </p:cNvPr>
          <p:cNvSpPr/>
          <p:nvPr/>
        </p:nvSpPr>
        <p:spPr>
          <a:xfrm>
            <a:off x="3267856" y="5856157"/>
            <a:ext cx="4572000" cy="284813"/>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框架 3">
            <a:extLst>
              <a:ext uri="{FF2B5EF4-FFF2-40B4-BE49-F238E27FC236}">
                <a16:creationId xmlns:a16="http://schemas.microsoft.com/office/drawing/2014/main" id="{935F5102-0371-4348-900E-592DDF8B8ECD}"/>
              </a:ext>
            </a:extLst>
          </p:cNvPr>
          <p:cNvSpPr/>
          <p:nvPr/>
        </p:nvSpPr>
        <p:spPr>
          <a:xfrm>
            <a:off x="3097913" y="1793822"/>
            <a:ext cx="4437089" cy="297306"/>
          </a:xfrm>
          <a:prstGeom prst="fram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zh-CN" altLang="en-US">
              <a:solidFill>
                <a:schemeClr val="tx1"/>
              </a:solidFill>
            </a:endParaRPr>
          </a:p>
        </p:txBody>
      </p:sp>
      <p:cxnSp>
        <p:nvCxnSpPr>
          <p:cNvPr id="6" name="直线箭头连接符 5">
            <a:extLst>
              <a:ext uri="{FF2B5EF4-FFF2-40B4-BE49-F238E27FC236}">
                <a16:creationId xmlns:a16="http://schemas.microsoft.com/office/drawing/2014/main" id="{D15AC95F-5984-E940-9615-B36DD66A9438}"/>
              </a:ext>
            </a:extLst>
          </p:cNvPr>
          <p:cNvCxnSpPr/>
          <p:nvPr/>
        </p:nvCxnSpPr>
        <p:spPr>
          <a:xfrm flipV="1">
            <a:off x="5292592" y="2355742"/>
            <a:ext cx="148838" cy="2141307"/>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64768461"/>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4648" y="511715"/>
            <a:ext cx="3776202" cy="523220"/>
          </a:xfrm>
          <a:prstGeom prst="rect">
            <a:avLst/>
          </a:prstGeom>
          <a:noFill/>
        </p:spPr>
        <p:txBody>
          <a:bodyPr wrap="square" rtlCol="0">
            <a:spAutoFit/>
          </a:bodyPr>
          <a:lstStyle/>
          <a:p>
            <a:r>
              <a:rPr lang="en-US" altLang="zh-CN" sz="2800" dirty="0">
                <a:solidFill>
                  <a:schemeClr val="tx1">
                    <a:lumMod val="85000"/>
                    <a:lumOff val="15000"/>
                  </a:schemeClr>
                </a:solidFill>
                <a:latin typeface="Futura Medium" panose="020B0602020204020303" pitchFamily="34" charset="-79"/>
                <a:cs typeface="Futura Medium" panose="020B0602020204020303" pitchFamily="34" charset="-79"/>
                <a:sym typeface="+mn-lt"/>
              </a:rPr>
              <a:t>Rules: Code Smell</a:t>
            </a:r>
            <a:endParaRPr lang="zh-CN" altLang="en-US" sz="2800" dirty="0">
              <a:solidFill>
                <a:schemeClr val="tx1">
                  <a:lumMod val="85000"/>
                  <a:lumOff val="15000"/>
                </a:schemeClr>
              </a:solidFill>
              <a:latin typeface="Futura Medium" panose="020B0602020204020303" pitchFamily="34" charset="-79"/>
              <a:cs typeface="Futura Medium" panose="020B0602020204020303" pitchFamily="34" charset="-79"/>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47" name="图片 46">
            <a:extLst>
              <a:ext uri="{FF2B5EF4-FFF2-40B4-BE49-F238E27FC236}">
                <a16:creationId xmlns:a16="http://schemas.microsoft.com/office/drawing/2014/main" id="{8F264954-EE4B-C148-AA23-A01B260E09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3765" y="514287"/>
            <a:ext cx="2387600" cy="850900"/>
          </a:xfrm>
          <a:prstGeom prst="rect">
            <a:avLst/>
          </a:prstGeom>
        </p:spPr>
      </p:pic>
      <p:sp>
        <p:nvSpPr>
          <p:cNvPr id="10" name="文本框 9">
            <a:extLst>
              <a:ext uri="{FF2B5EF4-FFF2-40B4-BE49-F238E27FC236}">
                <a16:creationId xmlns:a16="http://schemas.microsoft.com/office/drawing/2014/main" id="{B454A6B7-5FB7-9F4B-B2AB-A2A4D8C723C0}"/>
              </a:ext>
            </a:extLst>
          </p:cNvPr>
          <p:cNvSpPr txBox="1"/>
          <p:nvPr/>
        </p:nvSpPr>
        <p:spPr>
          <a:xfrm>
            <a:off x="625131" y="1480853"/>
            <a:ext cx="2354035" cy="400110"/>
          </a:xfrm>
          <a:prstGeom prst="rect">
            <a:avLst/>
          </a:prstGeom>
          <a:noFill/>
        </p:spPr>
        <p:txBody>
          <a:bodyPr wrap="square" rtlCol="0">
            <a:spAutoFit/>
          </a:bodyPr>
          <a:lstStyle/>
          <a:p>
            <a:r>
              <a:rPr kumimoji="1" lang="en-US" altLang="zh-CN" sz="2000" b="1" dirty="0">
                <a:latin typeface="Avenir Book" panose="02000503020000020003" pitchFamily="2" charset="0"/>
              </a:rPr>
              <a:t>What is code smell?</a:t>
            </a:r>
            <a:endParaRPr kumimoji="1" lang="zh-CN" altLang="en-US" sz="2000" b="1" dirty="0">
              <a:latin typeface="Avenir Book" panose="02000503020000020003" pitchFamily="2" charset="0"/>
            </a:endParaRPr>
          </a:p>
        </p:txBody>
      </p:sp>
      <p:pic>
        <p:nvPicPr>
          <p:cNvPr id="5" name="图片 4">
            <a:extLst>
              <a:ext uri="{FF2B5EF4-FFF2-40B4-BE49-F238E27FC236}">
                <a16:creationId xmlns:a16="http://schemas.microsoft.com/office/drawing/2014/main" id="{34DE085F-B11D-E14E-BA7A-1944690CDF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677" y="2533436"/>
            <a:ext cx="1304471" cy="1341217"/>
          </a:xfrm>
          <a:prstGeom prst="rect">
            <a:avLst/>
          </a:prstGeom>
        </p:spPr>
      </p:pic>
      <p:sp>
        <p:nvSpPr>
          <p:cNvPr id="8" name="矩形 7">
            <a:extLst>
              <a:ext uri="{FF2B5EF4-FFF2-40B4-BE49-F238E27FC236}">
                <a16:creationId xmlns:a16="http://schemas.microsoft.com/office/drawing/2014/main" id="{3A89B1C7-A30B-C647-A8AE-976B37E289BA}"/>
              </a:ext>
            </a:extLst>
          </p:cNvPr>
          <p:cNvSpPr/>
          <p:nvPr/>
        </p:nvSpPr>
        <p:spPr>
          <a:xfrm>
            <a:off x="2166379" y="2130161"/>
            <a:ext cx="4222537" cy="3477875"/>
          </a:xfrm>
          <a:prstGeom prst="rect">
            <a:avLst/>
          </a:prstGeom>
        </p:spPr>
        <p:txBody>
          <a:bodyPr wrap="square">
            <a:spAutoFit/>
          </a:bodyPr>
          <a:lstStyle/>
          <a:p>
            <a:pPr algn="ctr"/>
            <a:r>
              <a:rPr lang="en" altLang="zh-CN" dirty="0">
                <a:latin typeface="Avenir Book" panose="02000503020000020003" pitchFamily="2" charset="0"/>
              </a:rPr>
              <a:t>Code smells are usually not bugs; they are not technically incorrect and do not prevent the program from functioning. Instead, they indicate weaknesses in design that may slow down development or increase the risk of bugs or failures in the future. Bad code smells can be an indicator of factors that contribute to </a:t>
            </a:r>
            <a:r>
              <a:rPr lang="en" altLang="zh-CN" sz="2000" b="1" dirty="0">
                <a:latin typeface="Avenir Book" panose="02000503020000020003" pitchFamily="2" charset="0"/>
              </a:rPr>
              <a:t>technical debt.</a:t>
            </a:r>
          </a:p>
          <a:p>
            <a:pPr algn="ctr"/>
            <a:endParaRPr lang="en-US" altLang="zh-CN" dirty="0">
              <a:latin typeface="Avenir Book" panose="02000503020000020003" pitchFamily="2" charset="0"/>
            </a:endParaRPr>
          </a:p>
          <a:p>
            <a:pPr algn="ctr"/>
            <a:r>
              <a:rPr lang="en" altLang="zh-CN" dirty="0">
                <a:latin typeface="Avenir Book" panose="02000503020000020003" pitchFamily="2" charset="0"/>
              </a:rPr>
              <a:t>It is closely related to code </a:t>
            </a:r>
            <a:r>
              <a:rPr lang="en" altLang="zh-CN" sz="2000" b="1" dirty="0">
                <a:latin typeface="Avenir Book" panose="02000503020000020003" pitchFamily="2" charset="0"/>
              </a:rPr>
              <a:t>readability </a:t>
            </a:r>
            <a:r>
              <a:rPr lang="en" altLang="zh-CN" dirty="0">
                <a:latin typeface="Avenir Book" panose="02000503020000020003" pitchFamily="2" charset="0"/>
              </a:rPr>
              <a:t>and </a:t>
            </a:r>
            <a:r>
              <a:rPr lang="en" altLang="zh-CN" sz="2000" b="1" dirty="0">
                <a:latin typeface="Avenir Book" panose="02000503020000020003" pitchFamily="2" charset="0"/>
              </a:rPr>
              <a:t>maintainability</a:t>
            </a:r>
            <a:endParaRPr lang="en" altLang="zh-CN" b="1" dirty="0">
              <a:latin typeface="Avenir Book" panose="02000503020000020003" pitchFamily="2" charset="0"/>
            </a:endParaRPr>
          </a:p>
        </p:txBody>
      </p:sp>
      <p:sp>
        <p:nvSpPr>
          <p:cNvPr id="16" name="文本框 15">
            <a:extLst>
              <a:ext uri="{FF2B5EF4-FFF2-40B4-BE49-F238E27FC236}">
                <a16:creationId xmlns:a16="http://schemas.microsoft.com/office/drawing/2014/main" id="{95975F15-2CDB-1143-AC58-D84411F202EA}"/>
              </a:ext>
            </a:extLst>
          </p:cNvPr>
          <p:cNvSpPr txBox="1"/>
          <p:nvPr/>
        </p:nvSpPr>
        <p:spPr>
          <a:xfrm>
            <a:off x="7552851" y="4305162"/>
            <a:ext cx="2225040" cy="338554"/>
          </a:xfrm>
          <a:prstGeom prst="rect">
            <a:avLst/>
          </a:prstGeom>
          <a:noFill/>
        </p:spPr>
        <p:txBody>
          <a:bodyPr wrap="square" rtlCol="0">
            <a:sp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ctr"/>
            <a:r>
              <a:rPr lang="zh-CN" altLang="en-US" sz="1600" dirty="0">
                <a:effectLst/>
                <a:latin typeface="+mn-lt"/>
                <a:ea typeface="+mn-ea"/>
                <a:cs typeface="+mn-ea"/>
                <a:sym typeface="+mn-lt"/>
              </a:rPr>
              <a:t>输入你的标题</a:t>
            </a:r>
          </a:p>
        </p:txBody>
      </p:sp>
      <p:sp>
        <p:nvSpPr>
          <p:cNvPr id="11" name="矩形 10">
            <a:extLst>
              <a:ext uri="{FF2B5EF4-FFF2-40B4-BE49-F238E27FC236}">
                <a16:creationId xmlns:a16="http://schemas.microsoft.com/office/drawing/2014/main" id="{93AFC102-DC12-0A46-A394-B0B1C8628E1E}"/>
              </a:ext>
            </a:extLst>
          </p:cNvPr>
          <p:cNvSpPr/>
          <p:nvPr/>
        </p:nvSpPr>
        <p:spPr>
          <a:xfrm>
            <a:off x="441981" y="6171714"/>
            <a:ext cx="8056052" cy="369332"/>
          </a:xfrm>
          <a:prstGeom prst="rect">
            <a:avLst/>
          </a:prstGeom>
        </p:spPr>
        <p:txBody>
          <a:bodyPr wrap="none">
            <a:spAutoFit/>
          </a:bodyPr>
          <a:lstStyle/>
          <a:p>
            <a:r>
              <a:rPr lang="zh-CN" altLang="en-US" dirty="0">
                <a:latin typeface="Avenir Book" panose="02000503020000020003" pitchFamily="2" charset="0"/>
              </a:rPr>
              <a:t>For common code </a:t>
            </a:r>
            <a:r>
              <a:rPr lang="en-US" altLang="zh-CN" dirty="0">
                <a:latin typeface="Avenir Book" panose="02000503020000020003" pitchFamily="2" charset="0"/>
              </a:rPr>
              <a:t>smell</a:t>
            </a:r>
            <a:r>
              <a:rPr lang="zh-CN" altLang="en-US" dirty="0">
                <a:latin typeface="Avenir Book" panose="02000503020000020003" pitchFamily="2" charset="0"/>
              </a:rPr>
              <a:t>s, view</a:t>
            </a:r>
            <a:r>
              <a:rPr lang="en-US" altLang="zh-CN" dirty="0">
                <a:latin typeface="Avenir Book" panose="02000503020000020003" pitchFamily="2" charset="0"/>
              </a:rPr>
              <a:t>:</a:t>
            </a:r>
            <a:r>
              <a:rPr lang="zh-CN" altLang="en-US" dirty="0">
                <a:latin typeface="Avenir Book" panose="02000503020000020003" pitchFamily="2" charset="0"/>
              </a:rPr>
              <a:t>     </a:t>
            </a:r>
            <a:r>
              <a:rPr lang="en-US" altLang="zh-CN" dirty="0">
                <a:latin typeface="Avenir Book" panose="02000503020000020003" pitchFamily="2" charset="0"/>
              </a:rPr>
              <a:t>https://</a:t>
            </a:r>
            <a:r>
              <a:rPr lang="en-US" altLang="zh-CN" dirty="0" err="1">
                <a:latin typeface="Avenir Book" panose="02000503020000020003" pitchFamily="2" charset="0"/>
              </a:rPr>
              <a:t>en.wikipedia.org</a:t>
            </a:r>
            <a:r>
              <a:rPr lang="en-US" altLang="zh-CN" dirty="0">
                <a:latin typeface="Avenir Book" panose="02000503020000020003" pitchFamily="2" charset="0"/>
              </a:rPr>
              <a:t>/wiki/</a:t>
            </a:r>
            <a:r>
              <a:rPr lang="en-US" altLang="zh-CN" dirty="0" err="1">
                <a:latin typeface="Avenir Book" panose="02000503020000020003" pitchFamily="2" charset="0"/>
              </a:rPr>
              <a:t>Code_smell</a:t>
            </a:r>
            <a:endParaRPr lang="zh-CN" altLang="en-US" dirty="0">
              <a:latin typeface="Avenir Book" panose="02000503020000020003" pitchFamily="2" charset="0"/>
            </a:endParaRPr>
          </a:p>
        </p:txBody>
      </p:sp>
      <p:pic>
        <p:nvPicPr>
          <p:cNvPr id="18" name="图片 17">
            <a:extLst>
              <a:ext uri="{FF2B5EF4-FFF2-40B4-BE49-F238E27FC236}">
                <a16:creationId xmlns:a16="http://schemas.microsoft.com/office/drawing/2014/main" id="{C94AD928-FE18-1645-8348-8F936863490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77343" y="6243894"/>
            <a:ext cx="224971" cy="224971"/>
          </a:xfrm>
          <a:prstGeom prst="rect">
            <a:avLst/>
          </a:prstGeom>
        </p:spPr>
      </p:pic>
      <p:sp>
        <p:nvSpPr>
          <p:cNvPr id="20" name="任意多边形 7">
            <a:extLst>
              <a:ext uri="{FF2B5EF4-FFF2-40B4-BE49-F238E27FC236}">
                <a16:creationId xmlns:a16="http://schemas.microsoft.com/office/drawing/2014/main" id="{049CC29C-FC89-5947-8A71-8B6BBD9AA389}"/>
              </a:ext>
            </a:extLst>
          </p:cNvPr>
          <p:cNvSpPr/>
          <p:nvPr/>
        </p:nvSpPr>
        <p:spPr>
          <a:xfrm>
            <a:off x="7024223" y="1310930"/>
            <a:ext cx="2520733" cy="2445011"/>
          </a:xfrm>
          <a:custGeom>
            <a:avLst/>
            <a:gdLst>
              <a:gd name="connsiteX0" fmla="*/ 1270000 w 2520733"/>
              <a:gd name="connsiteY0" fmla="*/ 0 h 2445011"/>
              <a:gd name="connsiteX1" fmla="*/ 2514198 w 2520733"/>
              <a:gd name="connsiteY1" fmla="*/ 1014051 h 2445011"/>
              <a:gd name="connsiteX2" fmla="*/ 2520733 w 2520733"/>
              <a:gd name="connsiteY2" fmla="*/ 1056868 h 2445011"/>
              <a:gd name="connsiteX3" fmla="*/ 2483803 w 2520733"/>
              <a:gd name="connsiteY3" fmla="*/ 1090431 h 2445011"/>
              <a:gd name="connsiteX4" fmla="*/ 2111829 w 2520733"/>
              <a:gd name="connsiteY4" fmla="*/ 1988457 h 2445011"/>
              <a:gd name="connsiteX5" fmla="*/ 2118386 w 2520733"/>
              <a:gd name="connsiteY5" fmla="*/ 2118307 h 2445011"/>
              <a:gd name="connsiteX6" fmla="*/ 2131096 w 2520733"/>
              <a:gd name="connsiteY6" fmla="*/ 2201890 h 2445011"/>
              <a:gd name="connsiteX7" fmla="*/ 2097177 w 2520733"/>
              <a:gd name="connsiteY7" fmla="*/ 2232418 h 2445011"/>
              <a:gd name="connsiteX8" fmla="*/ 1874293 w 2520733"/>
              <a:gd name="connsiteY8" fmla="*/ 2163231 h 2445011"/>
              <a:gd name="connsiteX9" fmla="*/ 1618343 w 2520733"/>
              <a:gd name="connsiteY9" fmla="*/ 2137429 h 2445011"/>
              <a:gd name="connsiteX10" fmla="*/ 810505 w 2520733"/>
              <a:gd name="connsiteY10" fmla="*/ 2427435 h 2445011"/>
              <a:gd name="connsiteX11" fmla="*/ 791167 w 2520733"/>
              <a:gd name="connsiteY11" fmla="*/ 2445011 h 2445011"/>
              <a:gd name="connsiteX12" fmla="*/ 775659 w 2520733"/>
              <a:gd name="connsiteY12" fmla="*/ 2440197 h 2445011"/>
              <a:gd name="connsiteX13" fmla="*/ 0 w 2520733"/>
              <a:gd name="connsiteY13" fmla="*/ 1270000 h 2445011"/>
              <a:gd name="connsiteX14" fmla="*/ 1270000 w 2520733"/>
              <a:gd name="connsiteY14" fmla="*/ 0 h 244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0733" h="2445011">
                <a:moveTo>
                  <a:pt x="1270000" y="0"/>
                </a:moveTo>
                <a:cubicBezTo>
                  <a:pt x="1883727" y="0"/>
                  <a:pt x="2395776" y="435333"/>
                  <a:pt x="2514198" y="1014051"/>
                </a:cubicBezTo>
                <a:lnTo>
                  <a:pt x="2520733" y="1056868"/>
                </a:lnTo>
                <a:lnTo>
                  <a:pt x="2483803" y="1090431"/>
                </a:lnTo>
                <a:cubicBezTo>
                  <a:pt x="2253979" y="1320256"/>
                  <a:pt x="2111829" y="1637756"/>
                  <a:pt x="2111829" y="1988457"/>
                </a:cubicBezTo>
                <a:cubicBezTo>
                  <a:pt x="2111829" y="2032295"/>
                  <a:pt x="2114050" y="2075614"/>
                  <a:pt x="2118386" y="2118307"/>
                </a:cubicBezTo>
                <a:lnTo>
                  <a:pt x="2131096" y="2201890"/>
                </a:lnTo>
                <a:lnTo>
                  <a:pt x="2097177" y="2232418"/>
                </a:lnTo>
                <a:lnTo>
                  <a:pt x="1874293" y="2163231"/>
                </a:lnTo>
                <a:cubicBezTo>
                  <a:pt x="1791619" y="2146314"/>
                  <a:pt x="1706018" y="2137429"/>
                  <a:pt x="1618343" y="2137429"/>
                </a:cubicBezTo>
                <a:cubicBezTo>
                  <a:pt x="1311480" y="2137429"/>
                  <a:pt x="1030036" y="2246262"/>
                  <a:pt x="810505" y="2427435"/>
                </a:cubicBezTo>
                <a:lnTo>
                  <a:pt x="791167" y="2445011"/>
                </a:lnTo>
                <a:lnTo>
                  <a:pt x="775659" y="2440197"/>
                </a:lnTo>
                <a:cubicBezTo>
                  <a:pt x="319837" y="2247401"/>
                  <a:pt x="0" y="1796052"/>
                  <a:pt x="0" y="1270000"/>
                </a:cubicBezTo>
                <a:cubicBezTo>
                  <a:pt x="0" y="568598"/>
                  <a:pt x="568598" y="0"/>
                  <a:pt x="1270000" y="0"/>
                </a:cubicBezTo>
                <a:close/>
              </a:path>
            </a:pathLst>
          </a:custGeom>
          <a:solidFill>
            <a:schemeClr val="bg1">
              <a:lumMod val="95000"/>
              <a:alpha val="8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sp>
        <p:nvSpPr>
          <p:cNvPr id="21" name="任意多边形 8">
            <a:extLst>
              <a:ext uri="{FF2B5EF4-FFF2-40B4-BE49-F238E27FC236}">
                <a16:creationId xmlns:a16="http://schemas.microsoft.com/office/drawing/2014/main" id="{023DD45D-BA4C-FA46-BB76-D7DADCAD83B6}"/>
              </a:ext>
            </a:extLst>
          </p:cNvPr>
          <p:cNvSpPr/>
          <p:nvPr/>
        </p:nvSpPr>
        <p:spPr>
          <a:xfrm>
            <a:off x="7346043" y="3487247"/>
            <a:ext cx="2540000" cy="2540000"/>
          </a:xfrm>
          <a:custGeom>
            <a:avLst/>
            <a:gdLst>
              <a:gd name="connsiteX0" fmla="*/ 1270000 w 2540000"/>
              <a:gd name="connsiteY0" fmla="*/ 0 h 2540000"/>
              <a:gd name="connsiteX1" fmla="*/ 1764342 w 2540000"/>
              <a:gd name="connsiteY1" fmla="*/ 99803 h 2540000"/>
              <a:gd name="connsiteX2" fmla="*/ 1790709 w 2540000"/>
              <a:gd name="connsiteY2" fmla="*/ 112505 h 2540000"/>
              <a:gd name="connsiteX3" fmla="*/ 1820583 w 2540000"/>
              <a:gd name="connsiteY3" fmla="*/ 228687 h 2540000"/>
              <a:gd name="connsiteX4" fmla="*/ 2428128 w 2540000"/>
              <a:gd name="connsiteY4" fmla="*/ 967746 h 2540000"/>
              <a:gd name="connsiteX5" fmla="*/ 2512777 w 2540000"/>
              <a:gd name="connsiteY5" fmla="*/ 1008523 h 2540000"/>
              <a:gd name="connsiteX6" fmla="*/ 2514198 w 2540000"/>
              <a:gd name="connsiteY6" fmla="*/ 1014051 h 2540000"/>
              <a:gd name="connsiteX7" fmla="*/ 2540000 w 2540000"/>
              <a:gd name="connsiteY7" fmla="*/ 1270000 h 2540000"/>
              <a:gd name="connsiteX8" fmla="*/ 1270000 w 2540000"/>
              <a:gd name="connsiteY8" fmla="*/ 2540000 h 2540000"/>
              <a:gd name="connsiteX9" fmla="*/ 0 w 2540000"/>
              <a:gd name="connsiteY9" fmla="*/ 1270000 h 2540000"/>
              <a:gd name="connsiteX10" fmla="*/ 1270000 w 2540000"/>
              <a:gd name="connsiteY10" fmla="*/ 0 h 25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0000" h="2540000">
                <a:moveTo>
                  <a:pt x="1270000" y="0"/>
                </a:moveTo>
                <a:cubicBezTo>
                  <a:pt x="1445351" y="0"/>
                  <a:pt x="1612401" y="35538"/>
                  <a:pt x="1764342" y="99803"/>
                </a:cubicBezTo>
                <a:lnTo>
                  <a:pt x="1790709" y="112505"/>
                </a:lnTo>
                <a:lnTo>
                  <a:pt x="1820583" y="228687"/>
                </a:lnTo>
                <a:cubicBezTo>
                  <a:pt x="1919534" y="546827"/>
                  <a:pt x="2140208" y="811338"/>
                  <a:pt x="2428128" y="967746"/>
                </a:cubicBezTo>
                <a:lnTo>
                  <a:pt x="2512777" y="1008523"/>
                </a:lnTo>
                <a:lnTo>
                  <a:pt x="2514198" y="1014051"/>
                </a:lnTo>
                <a:cubicBezTo>
                  <a:pt x="2531116" y="1096725"/>
                  <a:pt x="2540000" y="1182325"/>
                  <a:pt x="2540000" y="1270000"/>
                </a:cubicBezTo>
                <a:cubicBezTo>
                  <a:pt x="2540000" y="1971402"/>
                  <a:pt x="1971402" y="2540000"/>
                  <a:pt x="1270000" y="2540000"/>
                </a:cubicBezTo>
                <a:cubicBezTo>
                  <a:pt x="568598" y="2540000"/>
                  <a:pt x="0" y="1971402"/>
                  <a:pt x="0" y="1270000"/>
                </a:cubicBezTo>
                <a:cubicBezTo>
                  <a:pt x="0" y="568598"/>
                  <a:pt x="568598" y="0"/>
                  <a:pt x="1270000" y="0"/>
                </a:cubicBezTo>
                <a:close/>
              </a:path>
            </a:pathLst>
          </a:custGeom>
          <a:solidFill>
            <a:schemeClr val="tx1">
              <a:lumMod val="75000"/>
              <a:lumOff val="25000"/>
              <a:alpha val="8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cs typeface="+mn-ea"/>
              <a:sym typeface="+mn-lt"/>
            </a:endParaRPr>
          </a:p>
        </p:txBody>
      </p:sp>
      <p:sp>
        <p:nvSpPr>
          <p:cNvPr id="22" name="椭圆 21">
            <a:extLst>
              <a:ext uri="{FF2B5EF4-FFF2-40B4-BE49-F238E27FC236}">
                <a16:creationId xmlns:a16="http://schemas.microsoft.com/office/drawing/2014/main" id="{2A0EE7E5-9A4D-C44C-AAE3-F5FE336931B4}"/>
              </a:ext>
            </a:extLst>
          </p:cNvPr>
          <p:cNvSpPr/>
          <p:nvPr/>
        </p:nvSpPr>
        <p:spPr>
          <a:xfrm>
            <a:off x="9116785" y="2068275"/>
            <a:ext cx="2540000" cy="2540000"/>
          </a:xfrm>
          <a:prstGeom prst="ellipse">
            <a:avLst/>
          </a:prstGeom>
          <a:solidFill>
            <a:srgbClr val="1C4885">
              <a:alpha val="90000"/>
            </a:srgb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23" name="文本框 22">
            <a:extLst>
              <a:ext uri="{FF2B5EF4-FFF2-40B4-BE49-F238E27FC236}">
                <a16:creationId xmlns:a16="http://schemas.microsoft.com/office/drawing/2014/main" id="{A9AA4178-1FC7-1147-8F4B-CC1B34978B27}"/>
              </a:ext>
            </a:extLst>
          </p:cNvPr>
          <p:cNvSpPr txBox="1"/>
          <p:nvPr/>
        </p:nvSpPr>
        <p:spPr>
          <a:xfrm>
            <a:off x="7139000" y="1872098"/>
            <a:ext cx="2225040" cy="338554"/>
          </a:xfrm>
          <a:prstGeom prst="rect">
            <a:avLst/>
          </a:prstGeom>
          <a:noFill/>
        </p:spPr>
        <p:txBody>
          <a:bodyPr wrap="square" rtlCol="0">
            <a:sp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ctr"/>
            <a:r>
              <a:rPr lang="en-US" altLang="zh-CN" sz="1600" dirty="0">
                <a:solidFill>
                  <a:schemeClr val="tx1">
                    <a:lumMod val="85000"/>
                    <a:lumOff val="15000"/>
                  </a:schemeClr>
                </a:solidFill>
                <a:effectLst/>
                <a:latin typeface="Avenir Book" panose="02000503020000020003" pitchFamily="2" charset="0"/>
                <a:ea typeface="+mn-ea"/>
                <a:cs typeface="+mn-ea"/>
                <a:sym typeface="+mn-lt"/>
              </a:rPr>
              <a:t>Application-leve</a:t>
            </a:r>
            <a:r>
              <a:rPr lang="en-US" altLang="zh-CN" sz="1600" dirty="0">
                <a:solidFill>
                  <a:schemeClr val="tx1">
                    <a:lumMod val="85000"/>
                    <a:lumOff val="15000"/>
                  </a:schemeClr>
                </a:solidFill>
                <a:effectLst/>
                <a:latin typeface="+mn-lt"/>
                <a:ea typeface="+mn-ea"/>
                <a:cs typeface="+mn-ea"/>
                <a:sym typeface="+mn-lt"/>
              </a:rPr>
              <a:t>l</a:t>
            </a:r>
            <a:endParaRPr lang="zh-CN" altLang="en-US" sz="1600" dirty="0">
              <a:solidFill>
                <a:schemeClr val="tx1">
                  <a:lumMod val="85000"/>
                  <a:lumOff val="15000"/>
                </a:schemeClr>
              </a:solidFill>
              <a:effectLst/>
              <a:latin typeface="+mn-lt"/>
              <a:ea typeface="+mn-ea"/>
              <a:cs typeface="+mn-ea"/>
              <a:sym typeface="+mn-lt"/>
            </a:endParaRPr>
          </a:p>
        </p:txBody>
      </p:sp>
      <p:sp>
        <p:nvSpPr>
          <p:cNvPr id="24" name="文本框 23">
            <a:extLst>
              <a:ext uri="{FF2B5EF4-FFF2-40B4-BE49-F238E27FC236}">
                <a16:creationId xmlns:a16="http://schemas.microsoft.com/office/drawing/2014/main" id="{78910DBE-3E00-0943-8AC2-E013B95BDAAA}"/>
              </a:ext>
            </a:extLst>
          </p:cNvPr>
          <p:cNvSpPr txBox="1"/>
          <p:nvPr/>
        </p:nvSpPr>
        <p:spPr>
          <a:xfrm>
            <a:off x="7387193" y="2293080"/>
            <a:ext cx="1786572" cy="830997"/>
          </a:xfrm>
          <a:prstGeom prst="rect">
            <a:avLst/>
          </a:prstGeom>
          <a:noFill/>
        </p:spPr>
        <p:txBody>
          <a:bodyPr wrap="square" rtlCol="0">
            <a:spAutoFit/>
          </a:bodyPr>
          <a:lstStyle/>
          <a:p>
            <a:pPr algn="ctr"/>
            <a:r>
              <a:rPr lang="en-US" altLang="zh-CN" sz="1200" dirty="0">
                <a:solidFill>
                  <a:schemeClr val="tx1">
                    <a:lumMod val="85000"/>
                    <a:lumOff val="15000"/>
                  </a:schemeClr>
                </a:solidFill>
                <a:latin typeface="Avenir Book" panose="02000503020000020003" pitchFamily="2" charset="0"/>
                <a:cs typeface="+mn-ea"/>
                <a:sym typeface="+mn-lt"/>
              </a:rPr>
              <a:t>Mysterious Name</a:t>
            </a:r>
          </a:p>
          <a:p>
            <a:pPr algn="ctr"/>
            <a:r>
              <a:rPr lang="en-US" altLang="zh-CN" sz="1200" dirty="0">
                <a:solidFill>
                  <a:schemeClr val="tx1">
                    <a:lumMod val="85000"/>
                    <a:lumOff val="15000"/>
                  </a:schemeClr>
                </a:solidFill>
                <a:latin typeface="Avenir Book" panose="02000503020000020003" pitchFamily="2" charset="0"/>
                <a:cs typeface="+mn-ea"/>
                <a:sym typeface="+mn-lt"/>
              </a:rPr>
              <a:t>Duplicated code</a:t>
            </a:r>
          </a:p>
          <a:p>
            <a:pPr algn="ctr"/>
            <a:r>
              <a:rPr lang="en-US" altLang="zh-CN" sz="1200" dirty="0">
                <a:solidFill>
                  <a:schemeClr val="tx1">
                    <a:lumMod val="85000"/>
                    <a:lumOff val="15000"/>
                  </a:schemeClr>
                </a:solidFill>
                <a:latin typeface="Avenir Book" panose="02000503020000020003" pitchFamily="2" charset="0"/>
                <a:cs typeface="+mn-ea"/>
                <a:sym typeface="+mn-lt"/>
              </a:rPr>
              <a:t>Contrived complexity</a:t>
            </a:r>
          </a:p>
          <a:p>
            <a:pPr algn="ctr"/>
            <a:r>
              <a:rPr lang="en-US" altLang="zh-CN" sz="1200" dirty="0">
                <a:solidFill>
                  <a:schemeClr val="tx1">
                    <a:lumMod val="85000"/>
                    <a:lumOff val="15000"/>
                  </a:schemeClr>
                </a:solidFill>
                <a:latin typeface="Avenir Book" panose="02000503020000020003" pitchFamily="2" charset="0"/>
                <a:cs typeface="+mn-ea"/>
                <a:sym typeface="+mn-lt"/>
              </a:rPr>
              <a:t>…</a:t>
            </a:r>
            <a:endParaRPr lang="zh-CN" altLang="en-US" sz="1200" dirty="0">
              <a:solidFill>
                <a:schemeClr val="tx1">
                  <a:lumMod val="85000"/>
                  <a:lumOff val="15000"/>
                </a:schemeClr>
              </a:solidFill>
              <a:latin typeface="Avenir Book" panose="02000503020000020003" pitchFamily="2" charset="0"/>
              <a:cs typeface="+mn-ea"/>
              <a:sym typeface="+mn-lt"/>
            </a:endParaRPr>
          </a:p>
        </p:txBody>
      </p:sp>
      <p:sp>
        <p:nvSpPr>
          <p:cNvPr id="25" name="文本框 24">
            <a:extLst>
              <a:ext uri="{FF2B5EF4-FFF2-40B4-BE49-F238E27FC236}">
                <a16:creationId xmlns:a16="http://schemas.microsoft.com/office/drawing/2014/main" id="{BD61B7EA-1840-CE48-AD21-57146982B9B3}"/>
              </a:ext>
            </a:extLst>
          </p:cNvPr>
          <p:cNvSpPr txBox="1"/>
          <p:nvPr/>
        </p:nvSpPr>
        <p:spPr>
          <a:xfrm>
            <a:off x="7503523" y="4190031"/>
            <a:ext cx="2225040" cy="338554"/>
          </a:xfrm>
          <a:prstGeom prst="rect">
            <a:avLst/>
          </a:prstGeom>
          <a:noFill/>
        </p:spPr>
        <p:txBody>
          <a:bodyPr wrap="square" rtlCol="0">
            <a:sp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ctr"/>
            <a:r>
              <a:rPr lang="en-US" altLang="zh-CN" sz="1600" dirty="0">
                <a:effectLst/>
                <a:latin typeface="Avenir Book" panose="02000503020000020003" pitchFamily="2" charset="0"/>
                <a:ea typeface="+mn-ea"/>
                <a:cs typeface="+mn-ea"/>
                <a:sym typeface="+mn-lt"/>
              </a:rPr>
              <a:t>Method-level</a:t>
            </a:r>
            <a:endParaRPr lang="zh-CN" altLang="en-US" sz="1600" dirty="0">
              <a:effectLst/>
              <a:latin typeface="Avenir Book" panose="02000503020000020003" pitchFamily="2" charset="0"/>
              <a:ea typeface="+mn-ea"/>
              <a:cs typeface="+mn-ea"/>
              <a:sym typeface="+mn-lt"/>
            </a:endParaRPr>
          </a:p>
        </p:txBody>
      </p:sp>
      <p:sp>
        <p:nvSpPr>
          <p:cNvPr id="26" name="文本框 25">
            <a:extLst>
              <a:ext uri="{FF2B5EF4-FFF2-40B4-BE49-F238E27FC236}">
                <a16:creationId xmlns:a16="http://schemas.microsoft.com/office/drawing/2014/main" id="{5DB79DE9-05AE-D845-ACE2-0F3CB43F5D7C}"/>
              </a:ext>
            </a:extLst>
          </p:cNvPr>
          <p:cNvSpPr txBox="1"/>
          <p:nvPr/>
        </p:nvSpPr>
        <p:spPr>
          <a:xfrm>
            <a:off x="7633960" y="4550567"/>
            <a:ext cx="2005806" cy="1015663"/>
          </a:xfrm>
          <a:prstGeom prst="rect">
            <a:avLst/>
          </a:prstGeom>
          <a:noFill/>
        </p:spPr>
        <p:txBody>
          <a:bodyPr wrap="square" rtlCol="0">
            <a:spAutoFit/>
          </a:bodyPr>
          <a:lstStyle/>
          <a:p>
            <a:pPr algn="ctr"/>
            <a:r>
              <a:rPr lang="en-US" altLang="zh-CN" sz="1200" dirty="0">
                <a:solidFill>
                  <a:schemeClr val="bg1"/>
                </a:solidFill>
                <a:latin typeface="Avenir Book" panose="02000503020000020003" pitchFamily="2" charset="0"/>
                <a:cs typeface="+mn-ea"/>
                <a:sym typeface="+mn-lt"/>
              </a:rPr>
              <a:t>Too many parameters</a:t>
            </a:r>
          </a:p>
          <a:p>
            <a:pPr algn="ctr"/>
            <a:r>
              <a:rPr lang="en-US" altLang="zh-CN" sz="1200" dirty="0">
                <a:solidFill>
                  <a:schemeClr val="bg1"/>
                </a:solidFill>
                <a:latin typeface="Avenir Book" panose="02000503020000020003" pitchFamily="2" charset="0"/>
                <a:cs typeface="+mn-ea"/>
                <a:sym typeface="+mn-lt"/>
              </a:rPr>
              <a:t>Long method</a:t>
            </a:r>
          </a:p>
          <a:p>
            <a:pPr algn="ctr"/>
            <a:r>
              <a:rPr lang="en-US" altLang="zh-CN" sz="1200" dirty="0">
                <a:solidFill>
                  <a:schemeClr val="bg1"/>
                </a:solidFill>
                <a:latin typeface="Avenir Book" panose="02000503020000020003" pitchFamily="2" charset="0"/>
                <a:cs typeface="+mn-ea"/>
                <a:sym typeface="+mn-lt"/>
              </a:rPr>
              <a:t>Excessively long identifiers</a:t>
            </a:r>
          </a:p>
          <a:p>
            <a:pPr algn="ctr"/>
            <a:r>
              <a:rPr lang="en" altLang="zh-CN" sz="1200" dirty="0">
                <a:solidFill>
                  <a:schemeClr val="bg1"/>
                </a:solidFill>
                <a:latin typeface="Avenir Book" panose="02000503020000020003" pitchFamily="2" charset="0"/>
                <a:cs typeface="+mn-ea"/>
                <a:sym typeface="+mn-lt"/>
              </a:rPr>
              <a:t>Excessive return of data</a:t>
            </a:r>
          </a:p>
          <a:p>
            <a:pPr algn="ctr"/>
            <a:r>
              <a:rPr lang="en" altLang="zh-CN" sz="1200" dirty="0">
                <a:solidFill>
                  <a:schemeClr val="bg1"/>
                </a:solidFill>
                <a:latin typeface="Avenir Book" panose="02000503020000020003" pitchFamily="2" charset="0"/>
                <a:cs typeface="+mn-ea"/>
                <a:sym typeface="+mn-lt"/>
              </a:rPr>
              <a:t>…</a:t>
            </a:r>
            <a:endParaRPr lang="zh-CN" altLang="en-US" sz="1200" dirty="0">
              <a:solidFill>
                <a:schemeClr val="bg1"/>
              </a:solidFill>
              <a:latin typeface="Avenir Book" panose="02000503020000020003" pitchFamily="2" charset="0"/>
              <a:cs typeface="+mn-ea"/>
              <a:sym typeface="+mn-lt"/>
            </a:endParaRPr>
          </a:p>
        </p:txBody>
      </p:sp>
      <p:sp>
        <p:nvSpPr>
          <p:cNvPr id="27" name="文本框 26">
            <a:extLst>
              <a:ext uri="{FF2B5EF4-FFF2-40B4-BE49-F238E27FC236}">
                <a16:creationId xmlns:a16="http://schemas.microsoft.com/office/drawing/2014/main" id="{816C7390-7D05-7E46-A136-23F35BB45E0F}"/>
              </a:ext>
            </a:extLst>
          </p:cNvPr>
          <p:cNvSpPr txBox="1"/>
          <p:nvPr/>
        </p:nvSpPr>
        <p:spPr>
          <a:xfrm>
            <a:off x="9275808" y="2705994"/>
            <a:ext cx="2225040" cy="338554"/>
          </a:xfrm>
          <a:prstGeom prst="rect">
            <a:avLst/>
          </a:prstGeom>
          <a:noFill/>
        </p:spPr>
        <p:txBody>
          <a:bodyPr wrap="square" rtlCol="0">
            <a:sp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ctr"/>
            <a:r>
              <a:rPr lang="en-US" altLang="zh-CN" sz="1600" dirty="0">
                <a:effectLst/>
                <a:latin typeface="Avenir Book" panose="02000503020000020003" pitchFamily="2" charset="0"/>
                <a:ea typeface="+mn-ea"/>
                <a:cs typeface="+mn-ea"/>
                <a:sym typeface="+mn-lt"/>
              </a:rPr>
              <a:t>Class-level</a:t>
            </a:r>
            <a:endParaRPr lang="zh-CN" altLang="en-US" sz="1600" dirty="0">
              <a:effectLst/>
              <a:latin typeface="Avenir Book" panose="02000503020000020003" pitchFamily="2" charset="0"/>
              <a:ea typeface="+mn-ea"/>
              <a:cs typeface="+mn-ea"/>
              <a:sym typeface="+mn-lt"/>
            </a:endParaRPr>
          </a:p>
        </p:txBody>
      </p:sp>
      <p:sp>
        <p:nvSpPr>
          <p:cNvPr id="28" name="文本框 27">
            <a:extLst>
              <a:ext uri="{FF2B5EF4-FFF2-40B4-BE49-F238E27FC236}">
                <a16:creationId xmlns:a16="http://schemas.microsoft.com/office/drawing/2014/main" id="{B3408891-CB38-774A-AE72-6B53B4B53274}"/>
              </a:ext>
            </a:extLst>
          </p:cNvPr>
          <p:cNvSpPr txBox="1"/>
          <p:nvPr/>
        </p:nvSpPr>
        <p:spPr>
          <a:xfrm>
            <a:off x="9487976" y="3088587"/>
            <a:ext cx="1786572" cy="1015663"/>
          </a:xfrm>
          <a:prstGeom prst="rect">
            <a:avLst/>
          </a:prstGeom>
          <a:noFill/>
        </p:spPr>
        <p:txBody>
          <a:bodyPr wrap="square" rtlCol="0">
            <a:spAutoFit/>
          </a:bodyPr>
          <a:lstStyle/>
          <a:p>
            <a:pPr algn="ctr"/>
            <a:r>
              <a:rPr lang="en-US" altLang="zh-CN" sz="1200" dirty="0">
                <a:solidFill>
                  <a:schemeClr val="bg1"/>
                </a:solidFill>
                <a:latin typeface="Avenir Book" panose="02000503020000020003" pitchFamily="2" charset="0"/>
                <a:cs typeface="+mn-ea"/>
                <a:sym typeface="+mn-lt"/>
              </a:rPr>
              <a:t>Large class</a:t>
            </a:r>
          </a:p>
          <a:p>
            <a:pPr algn="ctr"/>
            <a:r>
              <a:rPr lang="en-US" altLang="zh-CN" sz="1200" dirty="0">
                <a:solidFill>
                  <a:schemeClr val="bg1"/>
                </a:solidFill>
                <a:latin typeface="Avenir Book" panose="02000503020000020003" pitchFamily="2" charset="0"/>
                <a:cs typeface="+mn-ea"/>
                <a:sym typeface="+mn-lt"/>
              </a:rPr>
              <a:t>Feature envy</a:t>
            </a:r>
          </a:p>
          <a:p>
            <a:pPr algn="ctr"/>
            <a:r>
              <a:rPr lang="en-US" altLang="zh-CN" sz="1200" dirty="0">
                <a:solidFill>
                  <a:schemeClr val="bg1"/>
                </a:solidFill>
                <a:latin typeface="Avenir Book" panose="02000503020000020003" pitchFamily="2" charset="0"/>
                <a:cs typeface="+mn-ea"/>
                <a:sym typeface="+mn-lt"/>
              </a:rPr>
              <a:t>Inappropriate intimacy</a:t>
            </a:r>
          </a:p>
          <a:p>
            <a:pPr algn="ctr"/>
            <a:r>
              <a:rPr lang="en-US" altLang="zh-CN" sz="1200" dirty="0">
                <a:solidFill>
                  <a:schemeClr val="bg1"/>
                </a:solidFill>
                <a:latin typeface="Avenir Book" panose="02000503020000020003" pitchFamily="2" charset="0"/>
                <a:cs typeface="+mn-ea"/>
                <a:sym typeface="+mn-lt"/>
              </a:rPr>
              <a:t>Lazy class/freeloader</a:t>
            </a:r>
          </a:p>
          <a:p>
            <a:pPr algn="ctr"/>
            <a:r>
              <a:rPr lang="en-US" altLang="zh-CN" sz="1200" dirty="0">
                <a:solidFill>
                  <a:schemeClr val="bg1"/>
                </a:solidFill>
                <a:latin typeface="Avenir Book" panose="02000503020000020003" pitchFamily="2" charset="0"/>
                <a:cs typeface="+mn-ea"/>
                <a:sym typeface="+mn-lt"/>
              </a:rPr>
              <a:t>…</a:t>
            </a:r>
            <a:endParaRPr lang="zh-CN" altLang="en-US" sz="1200" dirty="0">
              <a:solidFill>
                <a:schemeClr val="bg1"/>
              </a:solidFill>
              <a:latin typeface="Avenir Book" panose="02000503020000020003" pitchFamily="2" charset="0"/>
              <a:cs typeface="+mn-ea"/>
              <a:sym typeface="+mn-lt"/>
            </a:endParaRPr>
          </a:p>
        </p:txBody>
      </p:sp>
    </p:spTree>
    <p:extLst>
      <p:ext uri="{BB962C8B-B14F-4D97-AF65-F5344CB8AC3E}">
        <p14:creationId xmlns:p14="http://schemas.microsoft.com/office/powerpoint/2010/main" val="12145421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4647" y="511715"/>
            <a:ext cx="5104257" cy="1661993"/>
          </a:xfrm>
          <a:prstGeom prst="rect">
            <a:avLst/>
          </a:prstGeom>
          <a:noFill/>
        </p:spPr>
        <p:txBody>
          <a:bodyPr wrap="square" rtlCol="0">
            <a:spAutoFit/>
          </a:bodyPr>
          <a:lstStyle/>
          <a:p>
            <a:r>
              <a:rPr lang="en-US" altLang="zh-CN" sz="2800" dirty="0">
                <a:solidFill>
                  <a:schemeClr val="tx1">
                    <a:lumMod val="85000"/>
                    <a:lumOff val="15000"/>
                  </a:schemeClr>
                </a:solidFill>
                <a:latin typeface="Futura Medium" panose="020B0602020204020303" pitchFamily="34" charset="-79"/>
                <a:cs typeface="Futura Medium" panose="020B0602020204020303" pitchFamily="34" charset="-79"/>
                <a:sym typeface="+mn-lt"/>
              </a:rPr>
              <a:t>Examples: </a:t>
            </a:r>
            <a:r>
              <a:rPr lang="en" altLang="zh-CN" b="1" dirty="0">
                <a:latin typeface="FUTURA MEDIUM" panose="020B0602020204020303" pitchFamily="34" charset="-79"/>
                <a:cs typeface="FUTURA MEDIUM" panose="020B0602020204020303" pitchFamily="34" charset="-79"/>
              </a:rPr>
              <a:t>Child class fields should not shadow parent class fields</a:t>
            </a:r>
          </a:p>
          <a:p>
            <a:br>
              <a:rPr lang="en" altLang="zh-CN" sz="2800" dirty="0"/>
            </a:br>
            <a:endParaRPr lang="zh-CN" altLang="en-US" sz="2800" dirty="0">
              <a:solidFill>
                <a:schemeClr val="tx1">
                  <a:lumMod val="85000"/>
                  <a:lumOff val="15000"/>
                </a:schemeClr>
              </a:solidFill>
              <a:latin typeface="Futura Medium" panose="020B0602020204020303" pitchFamily="34" charset="-79"/>
              <a:cs typeface="Futura Medium" panose="020B0602020204020303" pitchFamily="34" charset="-79"/>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47" name="图片 46">
            <a:extLst>
              <a:ext uri="{FF2B5EF4-FFF2-40B4-BE49-F238E27FC236}">
                <a16:creationId xmlns:a16="http://schemas.microsoft.com/office/drawing/2014/main" id="{8F264954-EE4B-C148-AA23-A01B260E09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3765" y="514287"/>
            <a:ext cx="2387600" cy="850900"/>
          </a:xfrm>
          <a:prstGeom prst="rect">
            <a:avLst/>
          </a:prstGeom>
        </p:spPr>
      </p:pic>
      <p:sp>
        <p:nvSpPr>
          <p:cNvPr id="16" name="文本框 15">
            <a:extLst>
              <a:ext uri="{FF2B5EF4-FFF2-40B4-BE49-F238E27FC236}">
                <a16:creationId xmlns:a16="http://schemas.microsoft.com/office/drawing/2014/main" id="{95975F15-2CDB-1143-AC58-D84411F202EA}"/>
              </a:ext>
            </a:extLst>
          </p:cNvPr>
          <p:cNvSpPr txBox="1"/>
          <p:nvPr/>
        </p:nvSpPr>
        <p:spPr>
          <a:xfrm>
            <a:off x="7552851" y="4305162"/>
            <a:ext cx="2225040" cy="338554"/>
          </a:xfrm>
          <a:prstGeom prst="rect">
            <a:avLst/>
          </a:prstGeom>
          <a:noFill/>
        </p:spPr>
        <p:txBody>
          <a:bodyPr wrap="square" rtlCol="0">
            <a:sp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ctr"/>
            <a:r>
              <a:rPr lang="zh-CN" altLang="en-US" sz="1600" dirty="0">
                <a:effectLst/>
                <a:latin typeface="+mn-lt"/>
                <a:ea typeface="+mn-ea"/>
                <a:cs typeface="+mn-ea"/>
                <a:sym typeface="+mn-lt"/>
              </a:rPr>
              <a:t>输入你的标题</a:t>
            </a:r>
          </a:p>
        </p:txBody>
      </p:sp>
      <p:pic>
        <p:nvPicPr>
          <p:cNvPr id="7" name="图片 6">
            <a:extLst>
              <a:ext uri="{FF2B5EF4-FFF2-40B4-BE49-F238E27FC236}">
                <a16:creationId xmlns:a16="http://schemas.microsoft.com/office/drawing/2014/main" id="{48637EA7-BE39-6E46-BACC-483E828412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413" y="1710871"/>
            <a:ext cx="3238500" cy="584200"/>
          </a:xfrm>
          <a:prstGeom prst="rect">
            <a:avLst/>
          </a:prstGeom>
        </p:spPr>
      </p:pic>
      <p:pic>
        <p:nvPicPr>
          <p:cNvPr id="12" name="图片 11">
            <a:extLst>
              <a:ext uri="{FF2B5EF4-FFF2-40B4-BE49-F238E27FC236}">
                <a16:creationId xmlns:a16="http://schemas.microsoft.com/office/drawing/2014/main" id="{7E345961-4C2D-F342-90BA-1E33A68900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8620" y="1089447"/>
            <a:ext cx="3540568" cy="405318"/>
          </a:xfrm>
          <a:prstGeom prst="rect">
            <a:avLst/>
          </a:prstGeom>
        </p:spPr>
      </p:pic>
      <p:sp>
        <p:nvSpPr>
          <p:cNvPr id="13" name="文本框 12">
            <a:extLst>
              <a:ext uri="{FF2B5EF4-FFF2-40B4-BE49-F238E27FC236}">
                <a16:creationId xmlns:a16="http://schemas.microsoft.com/office/drawing/2014/main" id="{08A92F26-E8A9-5842-AD8B-F43D52426C17}"/>
              </a:ext>
            </a:extLst>
          </p:cNvPr>
          <p:cNvSpPr txBox="1"/>
          <p:nvPr/>
        </p:nvSpPr>
        <p:spPr>
          <a:xfrm>
            <a:off x="742297" y="1710871"/>
            <a:ext cx="762000" cy="584775"/>
          </a:xfrm>
          <a:prstGeom prst="rect">
            <a:avLst/>
          </a:prstGeom>
          <a:noFill/>
        </p:spPr>
        <p:txBody>
          <a:bodyPr wrap="square" rtlCol="0">
            <a:spAutoFit/>
          </a:bodyPr>
          <a:lstStyle/>
          <a:p>
            <a:r>
              <a:rPr kumimoji="1" lang="en-US" altLang="zh-CN" sz="3200" b="1" dirty="0">
                <a:latin typeface="Rockwell" panose="02060603020205020403" pitchFamily="18" charset="0"/>
              </a:rPr>
              <a:t>By</a:t>
            </a:r>
            <a:endParaRPr kumimoji="1" lang="zh-CN" altLang="en-US" sz="3200" b="1" dirty="0">
              <a:latin typeface="Rockwell" panose="02060603020205020403" pitchFamily="18" charset="0"/>
            </a:endParaRPr>
          </a:p>
        </p:txBody>
      </p:sp>
      <p:sp>
        <p:nvSpPr>
          <p:cNvPr id="14" name="文本框 13">
            <a:extLst>
              <a:ext uri="{FF2B5EF4-FFF2-40B4-BE49-F238E27FC236}">
                <a16:creationId xmlns:a16="http://schemas.microsoft.com/office/drawing/2014/main" id="{BBE605EF-047E-3F48-B3A0-D98F1179E2CA}"/>
              </a:ext>
            </a:extLst>
          </p:cNvPr>
          <p:cNvSpPr txBox="1"/>
          <p:nvPr/>
        </p:nvSpPr>
        <p:spPr>
          <a:xfrm>
            <a:off x="5029200" y="1653468"/>
            <a:ext cx="5998028" cy="830997"/>
          </a:xfrm>
          <a:prstGeom prst="rect">
            <a:avLst/>
          </a:prstGeom>
          <a:noFill/>
        </p:spPr>
        <p:txBody>
          <a:bodyPr wrap="square" rtlCol="0">
            <a:spAutoFit/>
          </a:bodyPr>
          <a:lstStyle/>
          <a:p>
            <a:pPr algn="ctr"/>
            <a:r>
              <a:rPr lang="en" altLang="zh-CN" sz="1600" dirty="0">
                <a:latin typeface="Avenir Book" panose="02000503020000020003" pitchFamily="2" charset="0"/>
              </a:rPr>
              <a:t>Having a variable with the same name in two unrelated classes is fine, but do the same thing within a class hierarchy and you'll get confusion at best, chaos at worst.</a:t>
            </a:r>
            <a:endParaRPr kumimoji="1" lang="zh-CN" altLang="en-US" sz="1600" dirty="0">
              <a:latin typeface="Avenir Book" panose="02000503020000020003" pitchFamily="2" charset="0"/>
            </a:endParaRPr>
          </a:p>
        </p:txBody>
      </p:sp>
      <p:sp>
        <p:nvSpPr>
          <p:cNvPr id="15" name="文本框 14">
            <a:extLst>
              <a:ext uri="{FF2B5EF4-FFF2-40B4-BE49-F238E27FC236}">
                <a16:creationId xmlns:a16="http://schemas.microsoft.com/office/drawing/2014/main" id="{47E39F39-2658-0B42-A950-22DB2DBE63D1}"/>
              </a:ext>
            </a:extLst>
          </p:cNvPr>
          <p:cNvSpPr txBox="1"/>
          <p:nvPr/>
        </p:nvSpPr>
        <p:spPr>
          <a:xfrm flipH="1">
            <a:off x="4887686" y="1872343"/>
            <a:ext cx="45719" cy="369332"/>
          </a:xfrm>
          <a:prstGeom prst="rect">
            <a:avLst/>
          </a:prstGeom>
          <a:noFill/>
        </p:spPr>
        <p:txBody>
          <a:bodyPr wrap="square" rtlCol="0">
            <a:spAutoFit/>
          </a:bodyPr>
          <a:lstStyle/>
          <a:p>
            <a:r>
              <a:rPr kumimoji="1" lang="en-US" altLang="zh-CN" dirty="0"/>
              <a:t>:</a:t>
            </a:r>
            <a:endParaRPr kumimoji="1" lang="zh-CN" altLang="en-US" dirty="0"/>
          </a:p>
        </p:txBody>
      </p:sp>
      <p:sp>
        <p:nvSpPr>
          <p:cNvPr id="17" name="矩形 16">
            <a:extLst>
              <a:ext uri="{FF2B5EF4-FFF2-40B4-BE49-F238E27FC236}">
                <a16:creationId xmlns:a16="http://schemas.microsoft.com/office/drawing/2014/main" id="{9FD84713-7073-4D4C-A334-4983F6CD577E}"/>
              </a:ext>
            </a:extLst>
          </p:cNvPr>
          <p:cNvSpPr/>
          <p:nvPr/>
        </p:nvSpPr>
        <p:spPr>
          <a:xfrm>
            <a:off x="4238620" y="2935501"/>
            <a:ext cx="3248005" cy="369332"/>
          </a:xfrm>
          <a:prstGeom prst="rect">
            <a:avLst/>
          </a:prstGeom>
        </p:spPr>
        <p:txBody>
          <a:bodyPr wrap="none">
            <a:spAutoFit/>
          </a:bodyPr>
          <a:lstStyle/>
          <a:p>
            <a:r>
              <a:rPr lang="en" altLang="zh-CN" b="1" dirty="0">
                <a:solidFill>
                  <a:srgbClr val="444444"/>
                </a:solidFill>
                <a:latin typeface="Avenir Book" panose="02000503020000020003" pitchFamily="2" charset="0"/>
              </a:rPr>
              <a:t>Noncompliant Code Example</a:t>
            </a:r>
            <a:endParaRPr lang="en" altLang="zh-CN" b="1" i="0" dirty="0">
              <a:solidFill>
                <a:srgbClr val="444444"/>
              </a:solidFill>
              <a:effectLst/>
              <a:latin typeface="Avenir Book" panose="02000503020000020003" pitchFamily="2" charset="0"/>
            </a:endParaRPr>
          </a:p>
        </p:txBody>
      </p:sp>
      <p:pic>
        <p:nvPicPr>
          <p:cNvPr id="29" name="图片 28">
            <a:extLst>
              <a:ext uri="{FF2B5EF4-FFF2-40B4-BE49-F238E27FC236}">
                <a16:creationId xmlns:a16="http://schemas.microsoft.com/office/drawing/2014/main" id="{C24F327B-BA59-3248-A1BE-A7E1A0304C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26393" y="3494227"/>
            <a:ext cx="7139214" cy="2318801"/>
          </a:xfrm>
          <a:prstGeom prst="rect">
            <a:avLst/>
          </a:prstGeom>
        </p:spPr>
      </p:pic>
    </p:spTree>
    <p:extLst>
      <p:ext uri="{BB962C8B-B14F-4D97-AF65-F5344CB8AC3E}">
        <p14:creationId xmlns:p14="http://schemas.microsoft.com/office/powerpoint/2010/main" val="35602882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89932" y="320577"/>
            <a:ext cx="3396281" cy="954107"/>
          </a:xfrm>
          <a:prstGeom prst="rect">
            <a:avLst/>
          </a:prstGeom>
          <a:noFill/>
        </p:spPr>
        <p:txBody>
          <a:bodyPr wrap="square" rtlCol="0">
            <a:spAutoFit/>
          </a:bodyPr>
          <a:lstStyle/>
          <a:p>
            <a:pPr algn="ctr"/>
            <a:r>
              <a:rPr lang="en-US" altLang="zh-CN" sz="2800" dirty="0">
                <a:solidFill>
                  <a:schemeClr val="tx1">
                    <a:lumMod val="85000"/>
                    <a:lumOff val="15000"/>
                  </a:schemeClr>
                </a:solidFill>
                <a:latin typeface="Futura Medium" panose="020B0602020204020303" pitchFamily="34" charset="-79"/>
                <a:cs typeface="Futura Medium" panose="020B0602020204020303" pitchFamily="34" charset="-79"/>
                <a:sym typeface="+mn-lt"/>
              </a:rPr>
              <a:t>Why</a:t>
            </a:r>
            <a:r>
              <a:rPr lang="zh-CN" altLang="en-US" sz="2800" dirty="0">
                <a:solidFill>
                  <a:schemeClr val="tx1">
                    <a:lumMod val="85000"/>
                    <a:lumOff val="15000"/>
                  </a:schemeClr>
                </a:solidFill>
                <a:latin typeface="Futura Medium" panose="020B0602020204020303" pitchFamily="34" charset="-79"/>
                <a:cs typeface="Futura Medium" panose="020B0602020204020303" pitchFamily="34" charset="-79"/>
                <a:sym typeface="+mn-lt"/>
              </a:rPr>
              <a:t> </a:t>
            </a:r>
            <a:r>
              <a:rPr lang="en-US" altLang="zh-CN" sz="2800" dirty="0">
                <a:solidFill>
                  <a:schemeClr val="tx1">
                    <a:lumMod val="85000"/>
                    <a:lumOff val="15000"/>
                  </a:schemeClr>
                </a:solidFill>
                <a:latin typeface="Futura Medium" panose="020B0602020204020303" pitchFamily="34" charset="-79"/>
                <a:cs typeface="Futura Medium" panose="020B0602020204020303" pitchFamily="34" charset="-79"/>
                <a:sym typeface="+mn-lt"/>
              </a:rPr>
              <a:t>we</a:t>
            </a:r>
            <a:r>
              <a:rPr lang="zh-CN" altLang="en-US" sz="2800" dirty="0">
                <a:solidFill>
                  <a:schemeClr val="tx1">
                    <a:lumMod val="85000"/>
                    <a:lumOff val="15000"/>
                  </a:schemeClr>
                </a:solidFill>
                <a:latin typeface="Futura Medium" panose="020B0602020204020303" pitchFamily="34" charset="-79"/>
                <a:cs typeface="Futura Medium" panose="020B0602020204020303" pitchFamily="34" charset="-79"/>
                <a:sym typeface="+mn-lt"/>
              </a:rPr>
              <a:t> </a:t>
            </a:r>
            <a:r>
              <a:rPr lang="en-US" altLang="zh-CN" sz="2800" dirty="0">
                <a:solidFill>
                  <a:schemeClr val="tx1">
                    <a:lumMod val="85000"/>
                    <a:lumOff val="15000"/>
                  </a:schemeClr>
                </a:solidFill>
                <a:latin typeface="Futura Medium" panose="020B0602020204020303" pitchFamily="34" charset="-79"/>
                <a:cs typeface="Futura Medium" panose="020B0602020204020303" pitchFamily="34" charset="-79"/>
                <a:sym typeface="+mn-lt"/>
              </a:rPr>
              <a:t>use</a:t>
            </a:r>
            <a:r>
              <a:rPr lang="zh-CN" altLang="en-US" sz="2800" dirty="0">
                <a:solidFill>
                  <a:schemeClr val="tx1">
                    <a:lumMod val="85000"/>
                    <a:lumOff val="15000"/>
                  </a:schemeClr>
                </a:solidFill>
                <a:latin typeface="Futura Medium" panose="020B0602020204020303" pitchFamily="34" charset="-79"/>
                <a:cs typeface="Futura Medium" panose="020B0602020204020303" pitchFamily="34" charset="-79"/>
                <a:sym typeface="+mn-lt"/>
              </a:rPr>
              <a:t> </a:t>
            </a:r>
            <a:r>
              <a:rPr lang="en-US" altLang="zh-CN" sz="2800" dirty="0">
                <a:solidFill>
                  <a:schemeClr val="tx1">
                    <a:lumMod val="85000"/>
                    <a:lumOff val="15000"/>
                  </a:schemeClr>
                </a:solidFill>
                <a:latin typeface="Futura Medium" panose="020B0602020204020303" pitchFamily="34" charset="-79"/>
                <a:cs typeface="Futura Medium" panose="020B0602020204020303" pitchFamily="34" charset="-79"/>
                <a:sym typeface="+mn-lt"/>
              </a:rPr>
              <a:t>SonarQube</a:t>
            </a:r>
            <a:endParaRPr lang="zh-CN" altLang="en-US" sz="2800" dirty="0">
              <a:solidFill>
                <a:schemeClr val="tx1">
                  <a:lumMod val="85000"/>
                  <a:lumOff val="15000"/>
                </a:schemeClr>
              </a:solidFill>
              <a:latin typeface="Futura Medium" panose="020B0602020204020303" pitchFamily="34" charset="-79"/>
              <a:cs typeface="Futura Medium" panose="020B0602020204020303" pitchFamily="34" charset="-79"/>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084564" y="2640066"/>
            <a:ext cx="805458" cy="167753"/>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p:cNvSpPr/>
          <p:nvPr/>
        </p:nvSpPr>
        <p:spPr>
          <a:xfrm>
            <a:off x="3613376" y="2640066"/>
            <a:ext cx="805458" cy="167753"/>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9"/>
          <p:cNvSpPr/>
          <p:nvPr/>
        </p:nvSpPr>
        <p:spPr>
          <a:xfrm>
            <a:off x="6142188" y="2656108"/>
            <a:ext cx="805458" cy="167753"/>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矩形 10"/>
          <p:cNvSpPr/>
          <p:nvPr/>
        </p:nvSpPr>
        <p:spPr>
          <a:xfrm>
            <a:off x="8671000" y="2640066"/>
            <a:ext cx="805458" cy="167753"/>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矩形 11"/>
          <p:cNvSpPr/>
          <p:nvPr/>
        </p:nvSpPr>
        <p:spPr>
          <a:xfrm>
            <a:off x="1084564" y="2736484"/>
            <a:ext cx="2273750" cy="35538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226080" y="3755373"/>
            <a:ext cx="1944660" cy="2308324"/>
          </a:xfrm>
          <a:prstGeom prst="rect">
            <a:avLst/>
          </a:prstGeom>
          <a:noFill/>
        </p:spPr>
        <p:txBody>
          <a:bodyPr wrap="square" rtlCol="0">
            <a:spAutoFit/>
          </a:bodyPr>
          <a:lstStyle/>
          <a:p>
            <a:r>
              <a:rPr lang="en" altLang="zh-CN" sz="1600" dirty="0">
                <a:latin typeface="Avenir Book" panose="02000503020000020003" pitchFamily="2" charset="0"/>
                <a:sym typeface="+mn-lt"/>
              </a:rPr>
              <a:t>In this process, the code review came too late, and no stakeholders were keen to solve the problem; everyone hop</a:t>
            </a:r>
            <a:r>
              <a:rPr lang="en-US" altLang="zh-CN" sz="1600" dirty="0">
                <a:latin typeface="Avenir Book" panose="02000503020000020003" pitchFamily="2" charset="0"/>
                <a:sym typeface="+mn-lt"/>
              </a:rPr>
              <a:t>es</a:t>
            </a:r>
            <a:r>
              <a:rPr lang="en" altLang="zh-CN" sz="1600" dirty="0">
                <a:latin typeface="Avenir Book" panose="02000503020000020003" pitchFamily="2" charset="0"/>
                <a:sym typeface="+mn-lt"/>
              </a:rPr>
              <a:t> that the new version could be released;</a:t>
            </a:r>
            <a:endParaRPr lang="zh-CN" altLang="en-US" sz="1600" dirty="0">
              <a:latin typeface="Avenir Book" panose="02000503020000020003" pitchFamily="2" charset="0"/>
              <a:sym typeface="+mn-lt"/>
            </a:endParaRPr>
          </a:p>
        </p:txBody>
      </p:sp>
      <p:sp>
        <p:nvSpPr>
          <p:cNvPr id="16" name="矩形 15"/>
          <p:cNvSpPr/>
          <p:nvPr/>
        </p:nvSpPr>
        <p:spPr>
          <a:xfrm>
            <a:off x="3613376" y="2736484"/>
            <a:ext cx="2273750" cy="35538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p:cNvSpPr txBox="1"/>
          <p:nvPr/>
        </p:nvSpPr>
        <p:spPr>
          <a:xfrm>
            <a:off x="3737590" y="3755373"/>
            <a:ext cx="1944660" cy="2062103"/>
          </a:xfrm>
          <a:prstGeom prst="rect">
            <a:avLst/>
          </a:prstGeom>
          <a:noFill/>
        </p:spPr>
        <p:txBody>
          <a:bodyPr wrap="square" rtlCol="0">
            <a:spAutoFit/>
          </a:bodyPr>
          <a:lstStyle/>
          <a:p>
            <a:r>
              <a:rPr lang="en" altLang="zh-CN" sz="1600" dirty="0">
                <a:latin typeface="Avenir Book" panose="02000503020000020003" pitchFamily="2" charset="0"/>
                <a:sym typeface="+mn-lt"/>
              </a:rPr>
              <a:t>Developers usually tend to reject a proposal made by an external team who does not know the background of the project;</a:t>
            </a:r>
            <a:endParaRPr lang="zh-CN" altLang="en-US" sz="1600" dirty="0">
              <a:latin typeface="Avenir Book" panose="02000503020000020003" pitchFamily="2" charset="0"/>
              <a:sym typeface="+mn-lt"/>
            </a:endParaRPr>
          </a:p>
        </p:txBody>
      </p:sp>
      <p:sp>
        <p:nvSpPr>
          <p:cNvPr id="20" name="矩形 19"/>
          <p:cNvSpPr/>
          <p:nvPr/>
        </p:nvSpPr>
        <p:spPr>
          <a:xfrm>
            <a:off x="6142188" y="2746795"/>
            <a:ext cx="2273750" cy="35538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文本框 21"/>
          <p:cNvSpPr txBox="1"/>
          <p:nvPr/>
        </p:nvSpPr>
        <p:spPr>
          <a:xfrm>
            <a:off x="6266402" y="3755372"/>
            <a:ext cx="1944660" cy="1569660"/>
          </a:xfrm>
          <a:prstGeom prst="rect">
            <a:avLst/>
          </a:prstGeom>
          <a:noFill/>
        </p:spPr>
        <p:txBody>
          <a:bodyPr wrap="square" rtlCol="0">
            <a:spAutoFit/>
          </a:bodyPr>
          <a:lstStyle/>
          <a:p>
            <a:r>
              <a:rPr lang="en" altLang="zh-CN" sz="1600" dirty="0">
                <a:latin typeface="Avenir Book" panose="02000503020000020003" pitchFamily="2" charset="0"/>
                <a:sym typeface="+mn-lt"/>
              </a:rPr>
              <a:t>This approach makes the code quality lack of ownership. Who is the owner of quality? nobody.</a:t>
            </a:r>
            <a:endParaRPr lang="zh-CN" altLang="en-US" sz="1600" dirty="0">
              <a:latin typeface="Avenir Book" panose="02000503020000020003" pitchFamily="2" charset="0"/>
              <a:sym typeface="+mn-lt"/>
            </a:endParaRPr>
          </a:p>
        </p:txBody>
      </p:sp>
      <p:sp>
        <p:nvSpPr>
          <p:cNvPr id="24" name="矩形 23"/>
          <p:cNvSpPr/>
          <p:nvPr/>
        </p:nvSpPr>
        <p:spPr>
          <a:xfrm>
            <a:off x="8671000" y="2727609"/>
            <a:ext cx="2273750" cy="35538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文本框 25"/>
          <p:cNvSpPr txBox="1"/>
          <p:nvPr/>
        </p:nvSpPr>
        <p:spPr>
          <a:xfrm>
            <a:off x="8700954" y="3747308"/>
            <a:ext cx="2239157" cy="2462213"/>
          </a:xfrm>
          <a:prstGeom prst="rect">
            <a:avLst/>
          </a:prstGeom>
          <a:noFill/>
        </p:spPr>
        <p:txBody>
          <a:bodyPr wrap="square" rtlCol="0">
            <a:spAutoFit/>
          </a:bodyPr>
          <a:lstStyle/>
          <a:p>
            <a:r>
              <a:rPr lang="en" altLang="zh-CN" sz="1400" dirty="0">
                <a:latin typeface="Avenir Book" panose="02000503020000020003" pitchFamily="2" charset="0"/>
                <a:sym typeface="+mn-lt"/>
              </a:rPr>
              <a:t>Before deploying to the production environment, the entire application is reviewed, and it is obviously impossible to apply the same standard to all applications. Each project will negotiate quality standards, which will reduce the credibility of code quality audits.</a:t>
            </a:r>
            <a:endParaRPr lang="zh-CN" altLang="en-US" sz="1400" dirty="0">
              <a:latin typeface="Avenir Book" panose="02000503020000020003" pitchFamily="2" charset="0"/>
              <a:sym typeface="+mn-lt"/>
            </a:endParaRPr>
          </a:p>
        </p:txBody>
      </p:sp>
      <p:pic>
        <p:nvPicPr>
          <p:cNvPr id="2" name="图片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38324" y="2993025"/>
            <a:ext cx="762348" cy="762348"/>
          </a:xfrm>
          <a:prstGeom prst="rect">
            <a:avLst/>
          </a:prstGeom>
        </p:spPr>
      </p:pic>
      <p:pic>
        <p:nvPicPr>
          <p:cNvPr id="3" name="图片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09512" y="2993025"/>
            <a:ext cx="762348" cy="762348"/>
          </a:xfrm>
          <a:prstGeom prst="rect">
            <a:avLst/>
          </a:prstGeom>
        </p:spPr>
      </p:pic>
      <p:pic>
        <p:nvPicPr>
          <p:cNvPr id="32" name="图片 3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780700" y="2993025"/>
            <a:ext cx="762348" cy="762348"/>
          </a:xfrm>
          <a:prstGeom prst="rect">
            <a:avLst/>
          </a:prstGeom>
        </p:spPr>
      </p:pic>
      <p:pic>
        <p:nvPicPr>
          <p:cNvPr id="33" name="图片 3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51888" y="2993025"/>
            <a:ext cx="762348" cy="762348"/>
          </a:xfrm>
          <a:prstGeom prst="rect">
            <a:avLst/>
          </a:prstGeom>
        </p:spPr>
      </p:pic>
      <p:sp>
        <p:nvSpPr>
          <p:cNvPr id="28" name="矩形 27">
            <a:extLst>
              <a:ext uri="{FF2B5EF4-FFF2-40B4-BE49-F238E27FC236}">
                <a16:creationId xmlns:a16="http://schemas.microsoft.com/office/drawing/2014/main" id="{092A9F84-21E3-9641-B799-838EE69F8E94}"/>
              </a:ext>
            </a:extLst>
          </p:cNvPr>
          <p:cNvSpPr/>
          <p:nvPr/>
        </p:nvSpPr>
        <p:spPr>
          <a:xfrm>
            <a:off x="1214836" y="1365371"/>
            <a:ext cx="9430585" cy="923330"/>
          </a:xfrm>
          <a:prstGeom prst="rect">
            <a:avLst/>
          </a:prstGeom>
        </p:spPr>
        <p:txBody>
          <a:bodyPr wrap="square">
            <a:spAutoFit/>
          </a:bodyPr>
          <a:lstStyle/>
          <a:p>
            <a:r>
              <a:rPr lang="zh-CN" altLang="en-US" dirty="0"/>
              <a:t>    </a:t>
            </a:r>
            <a:r>
              <a:rPr lang="zh-CN" altLang="en-US" dirty="0">
                <a:latin typeface="Avenir Book" panose="02000503020000020003" pitchFamily="2" charset="0"/>
              </a:rPr>
              <a:t>In the traditional method, developers conduct code quality audits before releasing a new version. This method may be effective in the short term, especially with strong management support, but it always fails in the medium to long term because:</a:t>
            </a:r>
            <a:endParaRPr lang="zh-CN" altLang="en-US" sz="1600" dirty="0">
              <a:latin typeface="Avenir Book" panose="02000503020000020003" pitchFamily="2" charset="0"/>
            </a:endParaRPr>
          </a:p>
        </p:txBody>
      </p:sp>
      <p:pic>
        <p:nvPicPr>
          <p:cNvPr id="23" name="图片 22">
            <a:extLst>
              <a:ext uri="{FF2B5EF4-FFF2-40B4-BE49-F238E27FC236}">
                <a16:creationId xmlns:a16="http://schemas.microsoft.com/office/drawing/2014/main" id="{6E961250-C492-6A40-8CA5-DA2057C08D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65727" y="645973"/>
            <a:ext cx="2387600" cy="850900"/>
          </a:xfrm>
          <a:prstGeom prst="rect">
            <a:avLst/>
          </a:prstGeom>
        </p:spPr>
      </p:pic>
    </p:spTree>
    <p:extLst>
      <p:ext uri="{BB962C8B-B14F-4D97-AF65-F5344CB8AC3E}">
        <p14:creationId xmlns:p14="http://schemas.microsoft.com/office/powerpoint/2010/main" val="1123727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4647" y="511715"/>
            <a:ext cx="5104257" cy="1661993"/>
          </a:xfrm>
          <a:prstGeom prst="rect">
            <a:avLst/>
          </a:prstGeom>
          <a:noFill/>
        </p:spPr>
        <p:txBody>
          <a:bodyPr wrap="square" rtlCol="0">
            <a:spAutoFit/>
          </a:bodyPr>
          <a:lstStyle/>
          <a:p>
            <a:r>
              <a:rPr lang="en-US" altLang="zh-CN" sz="2800" dirty="0">
                <a:solidFill>
                  <a:schemeClr val="tx1">
                    <a:lumMod val="85000"/>
                    <a:lumOff val="15000"/>
                  </a:schemeClr>
                </a:solidFill>
                <a:latin typeface="Futura Medium" panose="020B0602020204020303" pitchFamily="34" charset="-79"/>
                <a:cs typeface="Futura Medium" panose="020B0602020204020303" pitchFamily="34" charset="-79"/>
                <a:sym typeface="+mn-lt"/>
              </a:rPr>
              <a:t>Examples: </a:t>
            </a:r>
            <a:r>
              <a:rPr lang="en" altLang="zh-CN" b="1" dirty="0">
                <a:latin typeface="FUTURA MEDIUM" panose="020B0602020204020303" pitchFamily="34" charset="-79"/>
                <a:cs typeface="FUTURA MEDIUM" panose="020B0602020204020303" pitchFamily="34" charset="-79"/>
              </a:rPr>
              <a:t>Child class fields should not shadow parent class fields</a:t>
            </a:r>
          </a:p>
          <a:p>
            <a:br>
              <a:rPr lang="en" altLang="zh-CN" sz="2800" dirty="0"/>
            </a:br>
            <a:endParaRPr lang="zh-CN" altLang="en-US" sz="2800" dirty="0">
              <a:solidFill>
                <a:schemeClr val="tx1">
                  <a:lumMod val="85000"/>
                  <a:lumOff val="15000"/>
                </a:schemeClr>
              </a:solidFill>
              <a:latin typeface="Futura Medium" panose="020B0602020204020303" pitchFamily="34" charset="-79"/>
              <a:cs typeface="Futura Medium" panose="020B0602020204020303" pitchFamily="34" charset="-79"/>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47" name="图片 46">
            <a:extLst>
              <a:ext uri="{FF2B5EF4-FFF2-40B4-BE49-F238E27FC236}">
                <a16:creationId xmlns:a16="http://schemas.microsoft.com/office/drawing/2014/main" id="{8F264954-EE4B-C148-AA23-A01B260E09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3765" y="514287"/>
            <a:ext cx="2387600" cy="850900"/>
          </a:xfrm>
          <a:prstGeom prst="rect">
            <a:avLst/>
          </a:prstGeom>
        </p:spPr>
      </p:pic>
      <p:sp>
        <p:nvSpPr>
          <p:cNvPr id="16" name="文本框 15">
            <a:extLst>
              <a:ext uri="{FF2B5EF4-FFF2-40B4-BE49-F238E27FC236}">
                <a16:creationId xmlns:a16="http://schemas.microsoft.com/office/drawing/2014/main" id="{95975F15-2CDB-1143-AC58-D84411F202EA}"/>
              </a:ext>
            </a:extLst>
          </p:cNvPr>
          <p:cNvSpPr txBox="1"/>
          <p:nvPr/>
        </p:nvSpPr>
        <p:spPr>
          <a:xfrm>
            <a:off x="7552851" y="4305162"/>
            <a:ext cx="2225040" cy="338554"/>
          </a:xfrm>
          <a:prstGeom prst="rect">
            <a:avLst/>
          </a:prstGeom>
          <a:noFill/>
        </p:spPr>
        <p:txBody>
          <a:bodyPr wrap="square" rtlCol="0">
            <a:sp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ctr"/>
            <a:r>
              <a:rPr lang="zh-CN" altLang="en-US" sz="1600" dirty="0">
                <a:effectLst/>
                <a:latin typeface="+mn-lt"/>
                <a:ea typeface="+mn-ea"/>
                <a:cs typeface="+mn-ea"/>
                <a:sym typeface="+mn-lt"/>
              </a:rPr>
              <a:t>输入你的标题</a:t>
            </a:r>
          </a:p>
        </p:txBody>
      </p:sp>
      <p:pic>
        <p:nvPicPr>
          <p:cNvPr id="12" name="图片 11">
            <a:extLst>
              <a:ext uri="{FF2B5EF4-FFF2-40B4-BE49-F238E27FC236}">
                <a16:creationId xmlns:a16="http://schemas.microsoft.com/office/drawing/2014/main" id="{7E345961-4C2D-F342-90BA-1E33A68900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8620" y="1089447"/>
            <a:ext cx="3540568" cy="405318"/>
          </a:xfrm>
          <a:prstGeom prst="rect">
            <a:avLst/>
          </a:prstGeom>
        </p:spPr>
      </p:pic>
      <p:sp>
        <p:nvSpPr>
          <p:cNvPr id="17" name="矩形 16">
            <a:extLst>
              <a:ext uri="{FF2B5EF4-FFF2-40B4-BE49-F238E27FC236}">
                <a16:creationId xmlns:a16="http://schemas.microsoft.com/office/drawing/2014/main" id="{9FD84713-7073-4D4C-A334-4983F6CD577E}"/>
              </a:ext>
            </a:extLst>
          </p:cNvPr>
          <p:cNvSpPr/>
          <p:nvPr/>
        </p:nvSpPr>
        <p:spPr>
          <a:xfrm>
            <a:off x="1324265" y="2810791"/>
            <a:ext cx="2175596" cy="369332"/>
          </a:xfrm>
          <a:prstGeom prst="rect">
            <a:avLst/>
          </a:prstGeom>
        </p:spPr>
        <p:txBody>
          <a:bodyPr wrap="none">
            <a:spAutoFit/>
          </a:bodyPr>
          <a:lstStyle/>
          <a:p>
            <a:r>
              <a:rPr lang="en" altLang="zh-CN" b="1" dirty="0">
                <a:solidFill>
                  <a:srgbClr val="444444"/>
                </a:solidFill>
                <a:latin typeface="Avenir Book" panose="02000503020000020003" pitchFamily="2" charset="0"/>
              </a:rPr>
              <a:t>Compliant Solution</a:t>
            </a:r>
            <a:endParaRPr lang="en" altLang="zh-CN" b="1" i="0" dirty="0">
              <a:solidFill>
                <a:srgbClr val="444444"/>
              </a:solidFill>
              <a:effectLst/>
              <a:latin typeface="Avenir Book" panose="02000503020000020003" pitchFamily="2" charset="0"/>
            </a:endParaRPr>
          </a:p>
        </p:txBody>
      </p:sp>
      <p:pic>
        <p:nvPicPr>
          <p:cNvPr id="3" name="图片 2">
            <a:extLst>
              <a:ext uri="{FF2B5EF4-FFF2-40B4-BE49-F238E27FC236}">
                <a16:creationId xmlns:a16="http://schemas.microsoft.com/office/drawing/2014/main" id="{ED0F11D9-11BF-6D4F-B516-BA5F69ABD6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8620" y="1652881"/>
            <a:ext cx="6821933" cy="2402867"/>
          </a:xfrm>
          <a:prstGeom prst="rect">
            <a:avLst/>
          </a:prstGeom>
        </p:spPr>
      </p:pic>
      <p:sp>
        <p:nvSpPr>
          <p:cNvPr id="5" name="矩形 4">
            <a:extLst>
              <a:ext uri="{FF2B5EF4-FFF2-40B4-BE49-F238E27FC236}">
                <a16:creationId xmlns:a16="http://schemas.microsoft.com/office/drawing/2014/main" id="{C70A25BD-1E4B-B546-A014-AB76ED56BB98}"/>
              </a:ext>
            </a:extLst>
          </p:cNvPr>
          <p:cNvSpPr/>
          <p:nvPr/>
        </p:nvSpPr>
        <p:spPr>
          <a:xfrm>
            <a:off x="796413" y="4925202"/>
            <a:ext cx="3231301" cy="1661993"/>
          </a:xfrm>
          <a:prstGeom prst="rect">
            <a:avLst/>
          </a:prstGeom>
        </p:spPr>
        <p:txBody>
          <a:bodyPr wrap="square">
            <a:spAutoFit/>
          </a:bodyPr>
          <a:lstStyle/>
          <a:p>
            <a:pPr algn="ctr"/>
            <a:r>
              <a:rPr lang="en" altLang="zh-CN" sz="1400" dirty="0">
                <a:solidFill>
                  <a:srgbClr val="444444"/>
                </a:solidFill>
                <a:latin typeface="Avenir Book" panose="02000503020000020003" pitchFamily="2" charset="0"/>
              </a:rPr>
              <a:t>This rule ignores same-name fields that are </a:t>
            </a:r>
            <a:r>
              <a:rPr lang="en" altLang="zh-CN" sz="1600" b="1" dirty="0">
                <a:latin typeface="Avenir Book" panose="02000503020000020003" pitchFamily="2" charset="0"/>
              </a:rPr>
              <a:t>static</a:t>
            </a:r>
            <a:r>
              <a:rPr lang="en" altLang="zh-CN" sz="1400" dirty="0">
                <a:solidFill>
                  <a:srgbClr val="444444"/>
                </a:solidFill>
                <a:latin typeface="Avenir Book" panose="02000503020000020003" pitchFamily="2" charset="0"/>
              </a:rPr>
              <a:t> in both the parent and child classes. </a:t>
            </a:r>
          </a:p>
          <a:p>
            <a:pPr algn="ctr"/>
            <a:r>
              <a:rPr lang="en" altLang="zh-CN" sz="1400" dirty="0">
                <a:solidFill>
                  <a:srgbClr val="444444"/>
                </a:solidFill>
                <a:latin typeface="Avenir Book" panose="02000503020000020003" pitchFamily="2" charset="0"/>
              </a:rPr>
              <a:t>This rule also ignores</a:t>
            </a:r>
            <a:r>
              <a:rPr lang="en" altLang="zh-CN" sz="1600" b="1" dirty="0">
                <a:solidFill>
                  <a:srgbClr val="444444"/>
                </a:solidFill>
                <a:latin typeface="Avenir Book" panose="02000503020000020003" pitchFamily="2" charset="0"/>
              </a:rPr>
              <a:t> </a:t>
            </a:r>
            <a:r>
              <a:rPr lang="en" altLang="zh-CN" sz="1600" b="1" dirty="0">
                <a:latin typeface="Avenir Book" panose="02000503020000020003" pitchFamily="2" charset="0"/>
              </a:rPr>
              <a:t>private</a:t>
            </a:r>
            <a:r>
              <a:rPr lang="en" altLang="zh-CN" sz="1600" b="1" dirty="0">
                <a:solidFill>
                  <a:srgbClr val="444444"/>
                </a:solidFill>
                <a:latin typeface="Avenir Book" panose="02000503020000020003" pitchFamily="2" charset="0"/>
              </a:rPr>
              <a:t> </a:t>
            </a:r>
            <a:r>
              <a:rPr lang="en" altLang="zh-CN" sz="1400" dirty="0">
                <a:solidFill>
                  <a:srgbClr val="444444"/>
                </a:solidFill>
                <a:latin typeface="Avenir Book" panose="02000503020000020003" pitchFamily="2" charset="0"/>
              </a:rPr>
              <a:t>parent class fields, but in all other such cases, the child class field should be renamed.</a:t>
            </a:r>
            <a:endParaRPr lang="zh-CN" altLang="en-US" sz="1400" dirty="0">
              <a:latin typeface="Avenir Book" panose="02000503020000020003" pitchFamily="2" charset="0"/>
            </a:endParaRPr>
          </a:p>
        </p:txBody>
      </p:sp>
      <p:sp>
        <p:nvSpPr>
          <p:cNvPr id="18" name="矩形 17">
            <a:extLst>
              <a:ext uri="{FF2B5EF4-FFF2-40B4-BE49-F238E27FC236}">
                <a16:creationId xmlns:a16="http://schemas.microsoft.com/office/drawing/2014/main" id="{2FE37385-77FE-2D41-AD78-9914BF25DDD5}"/>
              </a:ext>
            </a:extLst>
          </p:cNvPr>
          <p:cNvSpPr/>
          <p:nvPr/>
        </p:nvSpPr>
        <p:spPr>
          <a:xfrm>
            <a:off x="1755473" y="4555870"/>
            <a:ext cx="1313180" cy="369332"/>
          </a:xfrm>
          <a:prstGeom prst="rect">
            <a:avLst/>
          </a:prstGeom>
        </p:spPr>
        <p:txBody>
          <a:bodyPr wrap="none">
            <a:spAutoFit/>
          </a:bodyPr>
          <a:lstStyle/>
          <a:p>
            <a:r>
              <a:rPr lang="en" altLang="zh-CN" b="1" dirty="0">
                <a:solidFill>
                  <a:srgbClr val="444444"/>
                </a:solidFill>
                <a:latin typeface="Avenir Book" panose="02000503020000020003" pitchFamily="2" charset="0"/>
              </a:rPr>
              <a:t>Exceptions</a:t>
            </a:r>
            <a:endParaRPr lang="en" altLang="zh-CN" b="1" i="0" dirty="0">
              <a:solidFill>
                <a:srgbClr val="444444"/>
              </a:solidFill>
              <a:effectLst/>
              <a:latin typeface="Avenir Book" panose="02000503020000020003" pitchFamily="2" charset="0"/>
            </a:endParaRPr>
          </a:p>
        </p:txBody>
      </p:sp>
      <p:pic>
        <p:nvPicPr>
          <p:cNvPr id="9" name="图片 8">
            <a:extLst>
              <a:ext uri="{FF2B5EF4-FFF2-40B4-BE49-F238E27FC236}">
                <a16:creationId xmlns:a16="http://schemas.microsoft.com/office/drawing/2014/main" id="{8E3AB98C-9794-354D-B150-73F923923B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38620" y="4383512"/>
            <a:ext cx="6902210" cy="1960201"/>
          </a:xfrm>
          <a:prstGeom prst="rect">
            <a:avLst/>
          </a:prstGeom>
        </p:spPr>
      </p:pic>
    </p:spTree>
    <p:extLst>
      <p:ext uri="{BB962C8B-B14F-4D97-AF65-F5344CB8AC3E}">
        <p14:creationId xmlns:p14="http://schemas.microsoft.com/office/powerpoint/2010/main" val="25690125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4647" y="511715"/>
            <a:ext cx="5104257" cy="1661993"/>
          </a:xfrm>
          <a:prstGeom prst="rect">
            <a:avLst/>
          </a:prstGeom>
          <a:noFill/>
        </p:spPr>
        <p:txBody>
          <a:bodyPr wrap="square" rtlCol="0">
            <a:spAutoFit/>
          </a:bodyPr>
          <a:lstStyle/>
          <a:p>
            <a:r>
              <a:rPr lang="en-US" altLang="zh-CN" sz="2800" dirty="0">
                <a:solidFill>
                  <a:schemeClr val="tx1">
                    <a:lumMod val="85000"/>
                    <a:lumOff val="15000"/>
                  </a:schemeClr>
                </a:solidFill>
                <a:latin typeface="Futura Medium" panose="020B0602020204020303" pitchFamily="34" charset="-79"/>
                <a:cs typeface="Futura Medium" panose="020B0602020204020303" pitchFamily="34" charset="-79"/>
                <a:sym typeface="+mn-lt"/>
              </a:rPr>
              <a:t>Examples: </a:t>
            </a:r>
            <a:r>
              <a:rPr lang="en" altLang="zh-CN" b="1" dirty="0">
                <a:latin typeface="FUTURA MEDIUM" panose="020B0602020204020303" pitchFamily="34" charset="-79"/>
                <a:cs typeface="FUTURA MEDIUM" panose="020B0602020204020303" pitchFamily="34" charset="-79"/>
              </a:rPr>
              <a:t>"</a:t>
            </a:r>
            <a:r>
              <a:rPr lang="en" altLang="zh-CN" b="1" dirty="0" err="1">
                <a:latin typeface="FUTURA MEDIUM" panose="020B0602020204020303" pitchFamily="34" charset="-79"/>
                <a:cs typeface="FUTURA MEDIUM" panose="020B0602020204020303" pitchFamily="34" charset="-79"/>
              </a:rPr>
              <a:t>String#replace</a:t>
            </a:r>
            <a:r>
              <a:rPr lang="en" altLang="zh-CN" b="1" dirty="0">
                <a:latin typeface="FUTURA MEDIUM" panose="020B0602020204020303" pitchFamily="34" charset="-79"/>
                <a:cs typeface="FUTURA MEDIUM" panose="020B0602020204020303" pitchFamily="34" charset="-79"/>
              </a:rPr>
              <a:t>" should be preferred to "</a:t>
            </a:r>
            <a:r>
              <a:rPr lang="en" altLang="zh-CN" b="1" dirty="0" err="1">
                <a:latin typeface="FUTURA MEDIUM" panose="020B0602020204020303" pitchFamily="34" charset="-79"/>
                <a:cs typeface="FUTURA MEDIUM" panose="020B0602020204020303" pitchFamily="34" charset="-79"/>
              </a:rPr>
              <a:t>String#replaceAll</a:t>
            </a:r>
            <a:r>
              <a:rPr lang="en" altLang="zh-CN" b="1" dirty="0">
                <a:latin typeface="FUTURA MEDIUM" panose="020B0602020204020303" pitchFamily="34" charset="-79"/>
                <a:cs typeface="FUTURA MEDIUM" panose="020B0602020204020303" pitchFamily="34" charset="-79"/>
              </a:rPr>
              <a:t>"</a:t>
            </a:r>
          </a:p>
          <a:p>
            <a:br>
              <a:rPr lang="en" altLang="zh-CN" sz="2800" dirty="0"/>
            </a:br>
            <a:endParaRPr lang="zh-CN" altLang="en-US" sz="2800" dirty="0">
              <a:solidFill>
                <a:schemeClr val="tx1">
                  <a:lumMod val="85000"/>
                  <a:lumOff val="15000"/>
                </a:schemeClr>
              </a:solidFill>
              <a:latin typeface="Futura Medium" panose="020B0602020204020303" pitchFamily="34" charset="-79"/>
              <a:cs typeface="Futura Medium" panose="020B0602020204020303" pitchFamily="34" charset="-79"/>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47" name="图片 46">
            <a:extLst>
              <a:ext uri="{FF2B5EF4-FFF2-40B4-BE49-F238E27FC236}">
                <a16:creationId xmlns:a16="http://schemas.microsoft.com/office/drawing/2014/main" id="{8F264954-EE4B-C148-AA23-A01B260E09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3765" y="514287"/>
            <a:ext cx="2387600" cy="850900"/>
          </a:xfrm>
          <a:prstGeom prst="rect">
            <a:avLst/>
          </a:prstGeom>
        </p:spPr>
      </p:pic>
      <p:sp>
        <p:nvSpPr>
          <p:cNvPr id="16" name="文本框 15">
            <a:extLst>
              <a:ext uri="{FF2B5EF4-FFF2-40B4-BE49-F238E27FC236}">
                <a16:creationId xmlns:a16="http://schemas.microsoft.com/office/drawing/2014/main" id="{95975F15-2CDB-1143-AC58-D84411F202EA}"/>
              </a:ext>
            </a:extLst>
          </p:cNvPr>
          <p:cNvSpPr txBox="1"/>
          <p:nvPr/>
        </p:nvSpPr>
        <p:spPr>
          <a:xfrm>
            <a:off x="7552851" y="4305162"/>
            <a:ext cx="2225040" cy="338554"/>
          </a:xfrm>
          <a:prstGeom prst="rect">
            <a:avLst/>
          </a:prstGeom>
          <a:noFill/>
        </p:spPr>
        <p:txBody>
          <a:bodyPr wrap="square" rtlCol="0">
            <a:sp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ctr"/>
            <a:r>
              <a:rPr lang="zh-CN" altLang="en-US" sz="1600" dirty="0">
                <a:effectLst/>
                <a:latin typeface="+mn-lt"/>
                <a:ea typeface="+mn-ea"/>
                <a:cs typeface="+mn-ea"/>
                <a:sym typeface="+mn-lt"/>
              </a:rPr>
              <a:t>输入你的标题</a:t>
            </a:r>
          </a:p>
        </p:txBody>
      </p:sp>
      <p:pic>
        <p:nvPicPr>
          <p:cNvPr id="7" name="图片 6">
            <a:extLst>
              <a:ext uri="{FF2B5EF4-FFF2-40B4-BE49-F238E27FC236}">
                <a16:creationId xmlns:a16="http://schemas.microsoft.com/office/drawing/2014/main" id="{48637EA7-BE39-6E46-BACC-483E828412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9092" y="1770470"/>
            <a:ext cx="3238500" cy="584200"/>
          </a:xfrm>
          <a:prstGeom prst="rect">
            <a:avLst/>
          </a:prstGeom>
        </p:spPr>
      </p:pic>
      <p:sp>
        <p:nvSpPr>
          <p:cNvPr id="13" name="文本框 12">
            <a:extLst>
              <a:ext uri="{FF2B5EF4-FFF2-40B4-BE49-F238E27FC236}">
                <a16:creationId xmlns:a16="http://schemas.microsoft.com/office/drawing/2014/main" id="{08A92F26-E8A9-5842-AD8B-F43D52426C17}"/>
              </a:ext>
            </a:extLst>
          </p:cNvPr>
          <p:cNvSpPr txBox="1"/>
          <p:nvPr/>
        </p:nvSpPr>
        <p:spPr>
          <a:xfrm>
            <a:off x="1158806" y="1760225"/>
            <a:ext cx="762000" cy="584775"/>
          </a:xfrm>
          <a:prstGeom prst="rect">
            <a:avLst/>
          </a:prstGeom>
          <a:noFill/>
        </p:spPr>
        <p:txBody>
          <a:bodyPr wrap="square" rtlCol="0">
            <a:spAutoFit/>
          </a:bodyPr>
          <a:lstStyle/>
          <a:p>
            <a:r>
              <a:rPr kumimoji="1" lang="en-US" altLang="zh-CN" sz="3200" b="1" dirty="0">
                <a:latin typeface="Rockwell" panose="02060603020205020403" pitchFamily="18" charset="0"/>
              </a:rPr>
              <a:t>By</a:t>
            </a:r>
            <a:endParaRPr kumimoji="1" lang="zh-CN" altLang="en-US" sz="3200" b="1" dirty="0">
              <a:latin typeface="Rockwell" panose="02060603020205020403" pitchFamily="18" charset="0"/>
            </a:endParaRPr>
          </a:p>
        </p:txBody>
      </p:sp>
      <p:sp>
        <p:nvSpPr>
          <p:cNvPr id="14" name="文本框 13">
            <a:extLst>
              <a:ext uri="{FF2B5EF4-FFF2-40B4-BE49-F238E27FC236}">
                <a16:creationId xmlns:a16="http://schemas.microsoft.com/office/drawing/2014/main" id="{BBE605EF-047E-3F48-B3A0-D98F1179E2CA}"/>
              </a:ext>
            </a:extLst>
          </p:cNvPr>
          <p:cNvSpPr txBox="1"/>
          <p:nvPr/>
        </p:nvSpPr>
        <p:spPr>
          <a:xfrm>
            <a:off x="6355453" y="1990237"/>
            <a:ext cx="5440680" cy="3539430"/>
          </a:xfrm>
          <a:prstGeom prst="rect">
            <a:avLst/>
          </a:prstGeom>
          <a:noFill/>
        </p:spPr>
        <p:txBody>
          <a:bodyPr wrap="square" rtlCol="0">
            <a:spAutoFit/>
          </a:bodyPr>
          <a:lstStyle/>
          <a:p>
            <a:r>
              <a:rPr lang="en" altLang="zh-CN" sz="1600" dirty="0">
                <a:latin typeface="Avenir Book" panose="02000503020000020003" pitchFamily="2" charset="0"/>
              </a:rPr>
              <a:t>The underlying implementation of String::</a:t>
            </a:r>
            <a:r>
              <a:rPr lang="en" altLang="zh-CN" sz="1600" dirty="0" err="1">
                <a:latin typeface="Avenir Book" panose="02000503020000020003" pitchFamily="2" charset="0"/>
              </a:rPr>
              <a:t>replaceAll</a:t>
            </a:r>
            <a:r>
              <a:rPr lang="en" altLang="zh-CN" sz="1600" dirty="0">
                <a:latin typeface="Avenir Book" panose="02000503020000020003" pitchFamily="2" charset="0"/>
              </a:rPr>
              <a:t> calls the </a:t>
            </a:r>
            <a:r>
              <a:rPr lang="en" altLang="zh-CN" sz="1600" dirty="0" err="1">
                <a:latin typeface="Avenir Book" panose="02000503020000020003" pitchFamily="2" charset="0"/>
              </a:rPr>
              <a:t>java.util.regex.Pattern.compile</a:t>
            </a:r>
            <a:r>
              <a:rPr lang="en" altLang="zh-CN" sz="1600" dirty="0">
                <a:latin typeface="Avenir Book" panose="02000503020000020003" pitchFamily="2" charset="0"/>
              </a:rPr>
              <a:t>() method each time it is called even if the first argument is not a regex. This has a significant performance cost and therefore should be used with care.</a:t>
            </a:r>
          </a:p>
          <a:p>
            <a:endParaRPr lang="en" altLang="zh-CN" sz="1600" dirty="0">
              <a:latin typeface="Avenir Book" panose="02000503020000020003" pitchFamily="2" charset="0"/>
            </a:endParaRPr>
          </a:p>
          <a:p>
            <a:r>
              <a:rPr lang="en" altLang="zh-CN" sz="1600" dirty="0">
                <a:latin typeface="Avenir Book" panose="02000503020000020003" pitchFamily="2" charset="0"/>
              </a:rPr>
              <a:t>When String::</a:t>
            </a:r>
            <a:r>
              <a:rPr lang="en" altLang="zh-CN" sz="1600" dirty="0" err="1">
                <a:latin typeface="Avenir Book" panose="02000503020000020003" pitchFamily="2" charset="0"/>
              </a:rPr>
              <a:t>replaceAll</a:t>
            </a:r>
            <a:r>
              <a:rPr lang="en" altLang="zh-CN" sz="1600" dirty="0">
                <a:latin typeface="Avenir Book" panose="02000503020000020003" pitchFamily="2" charset="0"/>
              </a:rPr>
              <a:t> is used, the first argument should be a real regex. If it’s not the case, String::replace does exactly the same thing as String::</a:t>
            </a:r>
            <a:r>
              <a:rPr lang="en" altLang="zh-CN" sz="1600" dirty="0" err="1">
                <a:latin typeface="Avenir Book" panose="02000503020000020003" pitchFamily="2" charset="0"/>
              </a:rPr>
              <a:t>replaceAll</a:t>
            </a:r>
            <a:r>
              <a:rPr lang="en" altLang="zh-CN" sz="1600" dirty="0">
                <a:latin typeface="Avenir Book" panose="02000503020000020003" pitchFamily="2" charset="0"/>
              </a:rPr>
              <a:t> without the performance drawback of the regex.</a:t>
            </a:r>
          </a:p>
          <a:p>
            <a:endParaRPr lang="en" altLang="zh-CN" sz="1600" dirty="0">
              <a:latin typeface="Avenir Book" panose="02000503020000020003" pitchFamily="2" charset="0"/>
            </a:endParaRPr>
          </a:p>
          <a:p>
            <a:r>
              <a:rPr lang="en" altLang="zh-CN" sz="1600" dirty="0">
                <a:latin typeface="Avenir Book" panose="02000503020000020003" pitchFamily="2" charset="0"/>
              </a:rPr>
              <a:t>This rule raises an issue for each String::</a:t>
            </a:r>
            <a:r>
              <a:rPr lang="en" altLang="zh-CN" sz="1600" dirty="0" err="1">
                <a:latin typeface="Avenir Book" panose="02000503020000020003" pitchFamily="2" charset="0"/>
              </a:rPr>
              <a:t>replaceAll</a:t>
            </a:r>
            <a:r>
              <a:rPr lang="en" altLang="zh-CN" sz="1600" dirty="0">
                <a:latin typeface="Avenir Book" panose="02000503020000020003" pitchFamily="2" charset="0"/>
              </a:rPr>
              <a:t> used with a String as first parameter which doesn’t contains special regex character or pattern.</a:t>
            </a:r>
          </a:p>
        </p:txBody>
      </p:sp>
      <p:sp>
        <p:nvSpPr>
          <p:cNvPr id="15" name="文本框 14">
            <a:extLst>
              <a:ext uri="{FF2B5EF4-FFF2-40B4-BE49-F238E27FC236}">
                <a16:creationId xmlns:a16="http://schemas.microsoft.com/office/drawing/2014/main" id="{47E39F39-2658-0B42-A950-22DB2DBE63D1}"/>
              </a:ext>
            </a:extLst>
          </p:cNvPr>
          <p:cNvSpPr txBox="1"/>
          <p:nvPr/>
        </p:nvSpPr>
        <p:spPr>
          <a:xfrm flipH="1">
            <a:off x="5226948" y="1924022"/>
            <a:ext cx="609600" cy="369332"/>
          </a:xfrm>
          <a:prstGeom prst="rect">
            <a:avLst/>
          </a:prstGeom>
          <a:noFill/>
        </p:spPr>
        <p:txBody>
          <a:bodyPr wrap="square" rtlCol="0">
            <a:spAutoFit/>
          </a:bodyPr>
          <a:lstStyle/>
          <a:p>
            <a:r>
              <a:rPr kumimoji="1" lang="en-US" altLang="zh-CN" dirty="0"/>
              <a:t>:</a:t>
            </a:r>
            <a:endParaRPr kumimoji="1" lang="zh-CN" altLang="en-US" dirty="0"/>
          </a:p>
        </p:txBody>
      </p:sp>
      <p:sp>
        <p:nvSpPr>
          <p:cNvPr id="17" name="矩形 16">
            <a:extLst>
              <a:ext uri="{FF2B5EF4-FFF2-40B4-BE49-F238E27FC236}">
                <a16:creationId xmlns:a16="http://schemas.microsoft.com/office/drawing/2014/main" id="{9FD84713-7073-4D4C-A334-4983F6CD577E}"/>
              </a:ext>
            </a:extLst>
          </p:cNvPr>
          <p:cNvSpPr/>
          <p:nvPr/>
        </p:nvSpPr>
        <p:spPr>
          <a:xfrm>
            <a:off x="1832772" y="2661679"/>
            <a:ext cx="3248005" cy="369332"/>
          </a:xfrm>
          <a:prstGeom prst="rect">
            <a:avLst/>
          </a:prstGeom>
        </p:spPr>
        <p:txBody>
          <a:bodyPr wrap="none">
            <a:spAutoFit/>
          </a:bodyPr>
          <a:lstStyle/>
          <a:p>
            <a:r>
              <a:rPr lang="en" altLang="zh-CN" b="1" dirty="0">
                <a:solidFill>
                  <a:srgbClr val="444444"/>
                </a:solidFill>
                <a:latin typeface="Avenir Book" panose="02000503020000020003" pitchFamily="2" charset="0"/>
              </a:rPr>
              <a:t>Noncompliant Code Example</a:t>
            </a:r>
            <a:endParaRPr lang="en" altLang="zh-CN" b="1" i="0" dirty="0">
              <a:solidFill>
                <a:srgbClr val="444444"/>
              </a:solidFill>
              <a:effectLst/>
              <a:latin typeface="Avenir Book" panose="02000503020000020003" pitchFamily="2" charset="0"/>
            </a:endParaRPr>
          </a:p>
        </p:txBody>
      </p:sp>
      <p:pic>
        <p:nvPicPr>
          <p:cNvPr id="3" name="图片 2">
            <a:extLst>
              <a:ext uri="{FF2B5EF4-FFF2-40B4-BE49-F238E27FC236}">
                <a16:creationId xmlns:a16="http://schemas.microsoft.com/office/drawing/2014/main" id="{46DEE460-2ADB-3B49-9263-BE63E5E521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3493" y="1035076"/>
            <a:ext cx="4432300" cy="431800"/>
          </a:xfrm>
          <a:prstGeom prst="rect">
            <a:avLst/>
          </a:prstGeom>
        </p:spPr>
      </p:pic>
      <p:pic>
        <p:nvPicPr>
          <p:cNvPr id="8" name="图片 7">
            <a:extLst>
              <a:ext uri="{FF2B5EF4-FFF2-40B4-BE49-F238E27FC236}">
                <a16:creationId xmlns:a16="http://schemas.microsoft.com/office/drawing/2014/main" id="{99913C48-8D3D-E646-89EC-8C278BD3BD2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5867" y="3119833"/>
            <a:ext cx="5785573" cy="810462"/>
          </a:xfrm>
          <a:prstGeom prst="rect">
            <a:avLst/>
          </a:prstGeom>
        </p:spPr>
      </p:pic>
      <p:sp>
        <p:nvSpPr>
          <p:cNvPr id="9" name="矩形 8">
            <a:extLst>
              <a:ext uri="{FF2B5EF4-FFF2-40B4-BE49-F238E27FC236}">
                <a16:creationId xmlns:a16="http://schemas.microsoft.com/office/drawing/2014/main" id="{187F777F-2D2A-0341-8CF3-77F311D74684}"/>
              </a:ext>
            </a:extLst>
          </p:cNvPr>
          <p:cNvSpPr/>
          <p:nvPr/>
        </p:nvSpPr>
        <p:spPr>
          <a:xfrm>
            <a:off x="2161615" y="4272880"/>
            <a:ext cx="2175596" cy="369332"/>
          </a:xfrm>
          <a:prstGeom prst="rect">
            <a:avLst/>
          </a:prstGeom>
        </p:spPr>
        <p:txBody>
          <a:bodyPr wrap="none">
            <a:spAutoFit/>
          </a:bodyPr>
          <a:lstStyle/>
          <a:p>
            <a:r>
              <a:rPr lang="en" altLang="zh-CN" b="1" dirty="0">
                <a:solidFill>
                  <a:srgbClr val="444444"/>
                </a:solidFill>
                <a:latin typeface="Avenir Book" panose="02000503020000020003" pitchFamily="2" charset="0"/>
              </a:rPr>
              <a:t>Compliant Solution</a:t>
            </a:r>
          </a:p>
        </p:txBody>
      </p:sp>
      <p:pic>
        <p:nvPicPr>
          <p:cNvPr id="18" name="图片 17">
            <a:extLst>
              <a:ext uri="{FF2B5EF4-FFF2-40B4-BE49-F238E27FC236}">
                <a16:creationId xmlns:a16="http://schemas.microsoft.com/office/drawing/2014/main" id="{30903A58-14F7-7340-903B-844DE00DCD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2315" y="4719205"/>
            <a:ext cx="5785572" cy="810462"/>
          </a:xfrm>
          <a:prstGeom prst="rect">
            <a:avLst/>
          </a:prstGeom>
        </p:spPr>
      </p:pic>
    </p:spTree>
    <p:extLst>
      <p:ext uri="{BB962C8B-B14F-4D97-AF65-F5344CB8AC3E}">
        <p14:creationId xmlns:p14="http://schemas.microsoft.com/office/powerpoint/2010/main" val="26179910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4648" y="511715"/>
            <a:ext cx="3776202" cy="523220"/>
          </a:xfrm>
          <a:prstGeom prst="rect">
            <a:avLst/>
          </a:prstGeom>
          <a:noFill/>
        </p:spPr>
        <p:txBody>
          <a:bodyPr wrap="square" rtlCol="0">
            <a:spAutoFit/>
          </a:bodyPr>
          <a:lstStyle/>
          <a:p>
            <a:r>
              <a:rPr lang="en-US" altLang="zh-CN" sz="2800" dirty="0">
                <a:solidFill>
                  <a:schemeClr val="tx1">
                    <a:lumMod val="85000"/>
                    <a:lumOff val="15000"/>
                  </a:schemeClr>
                </a:solidFill>
                <a:latin typeface="Futura Medium" panose="020B0602020204020303" pitchFamily="34" charset="-79"/>
                <a:cs typeface="Futura Medium" panose="020B0602020204020303" pitchFamily="34" charset="-79"/>
                <a:sym typeface="+mn-lt"/>
              </a:rPr>
              <a:t>Other Services</a:t>
            </a:r>
            <a:endParaRPr lang="zh-CN" altLang="en-US" sz="2800" dirty="0">
              <a:solidFill>
                <a:schemeClr val="tx1">
                  <a:lumMod val="85000"/>
                  <a:lumOff val="15000"/>
                </a:schemeClr>
              </a:solidFill>
              <a:latin typeface="Futura Medium" panose="020B0602020204020303" pitchFamily="34" charset="-79"/>
              <a:cs typeface="Futura Medium" panose="020B0602020204020303" pitchFamily="34" charset="-79"/>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47" name="图片 46">
            <a:extLst>
              <a:ext uri="{FF2B5EF4-FFF2-40B4-BE49-F238E27FC236}">
                <a16:creationId xmlns:a16="http://schemas.microsoft.com/office/drawing/2014/main" id="{8F264954-EE4B-C148-AA23-A01B260E09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3765" y="514287"/>
            <a:ext cx="2387600" cy="850900"/>
          </a:xfrm>
          <a:prstGeom prst="rect">
            <a:avLst/>
          </a:prstGeom>
        </p:spPr>
      </p:pic>
      <p:pic>
        <p:nvPicPr>
          <p:cNvPr id="5" name="图片 4">
            <a:extLst>
              <a:ext uri="{FF2B5EF4-FFF2-40B4-BE49-F238E27FC236}">
                <a16:creationId xmlns:a16="http://schemas.microsoft.com/office/drawing/2014/main" id="{6B9FC01D-724B-4C45-9DA6-F2A9E4CED4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523" y="1619643"/>
            <a:ext cx="5302477" cy="3121929"/>
          </a:xfrm>
          <a:prstGeom prst="rect">
            <a:avLst/>
          </a:prstGeom>
        </p:spPr>
      </p:pic>
      <p:sp>
        <p:nvSpPr>
          <p:cNvPr id="8" name="文本框 7">
            <a:extLst>
              <a:ext uri="{FF2B5EF4-FFF2-40B4-BE49-F238E27FC236}">
                <a16:creationId xmlns:a16="http://schemas.microsoft.com/office/drawing/2014/main" id="{5404AA01-6D64-204C-96CC-C2C2CAF351A5}"/>
              </a:ext>
            </a:extLst>
          </p:cNvPr>
          <p:cNvSpPr txBox="1"/>
          <p:nvPr/>
        </p:nvSpPr>
        <p:spPr>
          <a:xfrm>
            <a:off x="793522" y="4981675"/>
            <a:ext cx="5302477" cy="1107996"/>
          </a:xfrm>
          <a:prstGeom prst="rect">
            <a:avLst/>
          </a:prstGeom>
          <a:noFill/>
        </p:spPr>
        <p:txBody>
          <a:bodyPr wrap="square" rtlCol="0">
            <a:spAutoFit/>
          </a:bodyPr>
          <a:lstStyle/>
          <a:p>
            <a:pPr algn="ctr"/>
            <a:r>
              <a:rPr kumimoji="1" lang="en-US" altLang="zh-CN" b="1" dirty="0">
                <a:latin typeface="Avenir Book" panose="02000503020000020003" pitchFamily="2" charset="0"/>
              </a:rPr>
              <a:t>Corporation Support</a:t>
            </a:r>
          </a:p>
          <a:p>
            <a:pPr algn="ctr"/>
            <a:r>
              <a:rPr kumimoji="1" lang="en" altLang="zh-CN" sz="1600" dirty="0">
                <a:latin typeface="Avenir Book" panose="02000503020000020003" pitchFamily="2" charset="0"/>
              </a:rPr>
              <a:t>Set a submission threshold for teams, or set up a "Champions’ League" and watch developers vie to join it.</a:t>
            </a:r>
            <a:endParaRPr kumimoji="1" lang="zh-CN" altLang="en-US" sz="1600" dirty="0">
              <a:latin typeface="Avenir Book" panose="02000503020000020003" pitchFamily="2" charset="0"/>
            </a:endParaRPr>
          </a:p>
        </p:txBody>
      </p:sp>
      <p:pic>
        <p:nvPicPr>
          <p:cNvPr id="11" name="图片 10">
            <a:extLst>
              <a:ext uri="{FF2B5EF4-FFF2-40B4-BE49-F238E27FC236}">
                <a16:creationId xmlns:a16="http://schemas.microsoft.com/office/drawing/2014/main" id="{4C61F019-D2E4-8E4C-B29B-7900443D10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8638" y="1385825"/>
            <a:ext cx="5033642" cy="3589564"/>
          </a:xfrm>
          <a:prstGeom prst="rect">
            <a:avLst/>
          </a:prstGeom>
        </p:spPr>
      </p:pic>
      <p:sp>
        <p:nvSpPr>
          <p:cNvPr id="16" name="文本框 15">
            <a:extLst>
              <a:ext uri="{FF2B5EF4-FFF2-40B4-BE49-F238E27FC236}">
                <a16:creationId xmlns:a16="http://schemas.microsoft.com/office/drawing/2014/main" id="{9E6980BF-B71E-1543-AFBE-D924B20EDDDF}"/>
              </a:ext>
            </a:extLst>
          </p:cNvPr>
          <p:cNvSpPr txBox="1"/>
          <p:nvPr/>
        </p:nvSpPr>
        <p:spPr>
          <a:xfrm>
            <a:off x="7053944" y="5450091"/>
            <a:ext cx="4671868" cy="861774"/>
          </a:xfrm>
          <a:prstGeom prst="rect">
            <a:avLst/>
          </a:prstGeom>
          <a:noFill/>
        </p:spPr>
        <p:txBody>
          <a:bodyPr wrap="square" rtlCol="0">
            <a:spAutoFit/>
          </a:bodyPr>
          <a:lstStyle/>
          <a:p>
            <a:pPr algn="ctr"/>
            <a:r>
              <a:rPr kumimoji="1" lang="en-US" altLang="zh-CN" b="1" dirty="0">
                <a:latin typeface="Avenir Book" panose="02000503020000020003" pitchFamily="2" charset="0"/>
              </a:rPr>
              <a:t>PDF Report</a:t>
            </a:r>
            <a:r>
              <a:rPr kumimoji="1" lang="zh-CN" altLang="en-US" b="1" dirty="0">
                <a:latin typeface="Avenir Book" panose="02000503020000020003" pitchFamily="2" charset="0"/>
              </a:rPr>
              <a:t> </a:t>
            </a:r>
            <a:r>
              <a:rPr kumimoji="1" lang="en-US" altLang="zh-CN" b="1" dirty="0">
                <a:latin typeface="Avenir Book" panose="02000503020000020003" pitchFamily="2" charset="0"/>
              </a:rPr>
              <a:t>Service</a:t>
            </a:r>
          </a:p>
          <a:p>
            <a:pPr algn="ctr"/>
            <a:r>
              <a:rPr kumimoji="1" lang="en" altLang="zh-CN" sz="1600" dirty="0">
                <a:latin typeface="Avenir Book" panose="02000503020000020003" pitchFamily="2" charset="0"/>
              </a:rPr>
              <a:t>Subscribe to regular delivery of concise, actionable PDF reports.</a:t>
            </a:r>
            <a:endParaRPr kumimoji="1" lang="zh-CN" altLang="en-US" sz="1600" dirty="0">
              <a:latin typeface="Avenir Book" panose="02000503020000020003" pitchFamily="2" charset="0"/>
            </a:endParaRPr>
          </a:p>
        </p:txBody>
      </p:sp>
      <p:pic>
        <p:nvPicPr>
          <p:cNvPr id="14" name="图片 13">
            <a:extLst>
              <a:ext uri="{FF2B5EF4-FFF2-40B4-BE49-F238E27FC236}">
                <a16:creationId xmlns:a16="http://schemas.microsoft.com/office/drawing/2014/main" id="{C6C0F6F9-080F-6340-AC8B-0AAD70FA8F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49294" y="4996027"/>
            <a:ext cx="649184" cy="669471"/>
          </a:xfrm>
          <a:prstGeom prst="rect">
            <a:avLst/>
          </a:prstGeom>
        </p:spPr>
      </p:pic>
    </p:spTree>
    <p:extLst>
      <p:ext uri="{BB962C8B-B14F-4D97-AF65-F5344CB8AC3E}">
        <p14:creationId xmlns:p14="http://schemas.microsoft.com/office/powerpoint/2010/main" val="37910426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9984658"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圆角矩形 5"/>
          <p:cNvSpPr/>
          <p:nvPr/>
        </p:nvSpPr>
        <p:spPr>
          <a:xfrm>
            <a:off x="403122" y="449825"/>
            <a:ext cx="11385755" cy="5958349"/>
          </a:xfrm>
          <a:prstGeom prst="roundRect">
            <a:avLst>
              <a:gd name="adj" fmla="val 1568"/>
            </a:avLst>
          </a:prstGeom>
          <a:solidFill>
            <a:schemeClr val="bg1"/>
          </a:solidFill>
          <a:ln>
            <a:noFill/>
          </a:ln>
          <a:effectLst>
            <a:glow rad="228600">
              <a:srgbClr val="02615A">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a:off x="1887301" y="2420811"/>
            <a:ext cx="1592179" cy="1592179"/>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bg1"/>
                </a:solidFill>
                <a:cs typeface="+mn-ea"/>
                <a:sym typeface="+mn-lt"/>
              </a:rPr>
              <a:t>6</a:t>
            </a:r>
            <a:endParaRPr lang="zh-CN" altLang="en-US" sz="13800" b="1" dirty="0">
              <a:solidFill>
                <a:schemeClr val="bg1"/>
              </a:solidFill>
              <a:cs typeface="+mn-ea"/>
              <a:sym typeface="+mn-lt"/>
            </a:endParaRPr>
          </a:p>
        </p:txBody>
      </p:sp>
      <p:cxnSp>
        <p:nvCxnSpPr>
          <p:cNvPr id="9" name="直接连接符 8"/>
          <p:cNvCxnSpPr>
            <a:cxnSpLocks/>
          </p:cNvCxnSpPr>
          <p:nvPr/>
        </p:nvCxnSpPr>
        <p:spPr>
          <a:xfrm>
            <a:off x="4929245" y="3442769"/>
            <a:ext cx="358808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479480" y="3721087"/>
            <a:ext cx="6301758" cy="369332"/>
          </a:xfrm>
          <a:prstGeom prst="rect">
            <a:avLst/>
          </a:prstGeom>
          <a:noFill/>
        </p:spPr>
        <p:txBody>
          <a:bodyPr wrap="square" rtlCol="0">
            <a:spAutoFit/>
          </a:bodyPr>
          <a:lstStyle/>
          <a:p>
            <a:pPr algn="ctr"/>
            <a:r>
              <a:rPr lang="en-US" altLang="zh-CN" sz="1600" dirty="0">
                <a:solidFill>
                  <a:schemeClr val="tx1">
                    <a:lumMod val="85000"/>
                    <a:lumOff val="15000"/>
                  </a:schemeClr>
                </a:solidFill>
                <a:latin typeface="Avenir Book" panose="02000503020000020003" pitchFamily="2" charset="0"/>
                <a:ea typeface="Baskerville" panose="02020502070401020303" pitchFamily="18" charset="0"/>
                <a:cs typeface="Farah" pitchFamily="2" charset="-78"/>
                <a:sym typeface="+mn-lt"/>
              </a:rPr>
              <a:t>Our </a:t>
            </a:r>
            <a:r>
              <a:rPr lang="en-US" altLang="zh-CN" sz="1600" b="1" dirty="0">
                <a:solidFill>
                  <a:schemeClr val="tx1">
                    <a:lumMod val="85000"/>
                    <a:lumOff val="15000"/>
                  </a:schemeClr>
                </a:solidFill>
                <a:latin typeface="Avenir Book" panose="02000503020000020003" pitchFamily="2" charset="0"/>
                <a:ea typeface="Baskerville" panose="02020502070401020303" pitchFamily="18" charset="0"/>
                <a:cs typeface="Farah" pitchFamily="2" charset="-78"/>
                <a:sym typeface="+mn-lt"/>
              </a:rPr>
              <a:t>T</a:t>
            </a:r>
            <a:r>
              <a:rPr lang="en-US" altLang="zh-CN" b="1" dirty="0">
                <a:solidFill>
                  <a:schemeClr val="tx1">
                    <a:lumMod val="85000"/>
                    <a:lumOff val="15000"/>
                  </a:schemeClr>
                </a:solidFill>
                <a:latin typeface="Avenir Book" panose="02000503020000020003" pitchFamily="2" charset="0"/>
                <a:ea typeface="Baskerville" panose="02020502070401020303" pitchFamily="18" charset="0"/>
                <a:cs typeface="Farah" pitchFamily="2" charset="-78"/>
                <a:sym typeface="+mn-lt"/>
              </a:rPr>
              <a:t>rials</a:t>
            </a:r>
            <a:endParaRPr lang="zh-CN" altLang="en-US" sz="1600" b="1" dirty="0">
              <a:solidFill>
                <a:schemeClr val="tx1">
                  <a:lumMod val="85000"/>
                  <a:lumOff val="15000"/>
                </a:schemeClr>
              </a:solidFill>
              <a:latin typeface="Avenir Book" panose="02000503020000020003" pitchFamily="2" charset="0"/>
              <a:cs typeface="Farah" pitchFamily="2" charset="-78"/>
              <a:sym typeface="+mn-lt"/>
            </a:endParaRPr>
          </a:p>
        </p:txBody>
      </p:sp>
      <p:sp>
        <p:nvSpPr>
          <p:cNvPr id="2" name="文本框 1">
            <a:extLst>
              <a:ext uri="{FF2B5EF4-FFF2-40B4-BE49-F238E27FC236}">
                <a16:creationId xmlns:a16="http://schemas.microsoft.com/office/drawing/2014/main" id="{FE4C2FD8-1DBB-8249-A7AF-4781191A389C}"/>
              </a:ext>
            </a:extLst>
          </p:cNvPr>
          <p:cNvSpPr txBox="1"/>
          <p:nvPr/>
        </p:nvSpPr>
        <p:spPr>
          <a:xfrm>
            <a:off x="4963659" y="2518471"/>
            <a:ext cx="5893831" cy="769441"/>
          </a:xfrm>
          <a:prstGeom prst="rect">
            <a:avLst/>
          </a:prstGeom>
          <a:noFill/>
        </p:spPr>
        <p:txBody>
          <a:bodyPr wrap="square" rtlCol="0">
            <a:spAutoFit/>
          </a:bodyPr>
          <a:lstStyle/>
          <a:p>
            <a:r>
              <a:rPr kumimoji="1" lang="en-US" altLang="zh-CN" sz="4400" dirty="0">
                <a:latin typeface="Futura Medium" panose="020B0602020204020303" pitchFamily="34" charset="-79"/>
                <a:ea typeface="Apple Symbols" panose="02000000000000000000" pitchFamily="2" charset="-79"/>
                <a:cs typeface="Futura Medium" panose="020B0602020204020303" pitchFamily="34" charset="-79"/>
              </a:rPr>
              <a:t>Experiments</a:t>
            </a:r>
            <a:endParaRPr kumimoji="1" lang="zh-CN" altLang="en-US" sz="4400" dirty="0">
              <a:latin typeface="Futura Medium" panose="020B0602020204020303" pitchFamily="34" charset="-79"/>
              <a:ea typeface="Apple Symbols" panose="02000000000000000000" pitchFamily="2" charset="-79"/>
              <a:cs typeface="Futura Medium" panose="020B0602020204020303" pitchFamily="34" charset="-79"/>
            </a:endParaRPr>
          </a:p>
        </p:txBody>
      </p:sp>
      <p:pic>
        <p:nvPicPr>
          <p:cNvPr id="11" name="图片 10">
            <a:extLst>
              <a:ext uri="{FF2B5EF4-FFF2-40B4-BE49-F238E27FC236}">
                <a16:creationId xmlns:a16="http://schemas.microsoft.com/office/drawing/2014/main" id="{FC7006A0-8E50-0241-B0CC-3FDFF01A39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5727" y="645973"/>
            <a:ext cx="2387600" cy="850900"/>
          </a:xfrm>
          <a:prstGeom prst="rect">
            <a:avLst/>
          </a:prstGeom>
        </p:spPr>
      </p:pic>
    </p:spTree>
    <p:extLst>
      <p:ext uri="{BB962C8B-B14F-4D97-AF65-F5344CB8AC3E}">
        <p14:creationId xmlns:p14="http://schemas.microsoft.com/office/powerpoint/2010/main" val="22054538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4647" y="511715"/>
            <a:ext cx="6258151" cy="1384995"/>
          </a:xfrm>
          <a:prstGeom prst="rect">
            <a:avLst/>
          </a:prstGeom>
          <a:noFill/>
        </p:spPr>
        <p:txBody>
          <a:bodyPr wrap="square" rtlCol="0">
            <a:spAutoFit/>
          </a:bodyPr>
          <a:lstStyle/>
          <a:p>
            <a:r>
              <a:rPr lang="en-US" altLang="zh-CN" sz="2800" dirty="0">
                <a:solidFill>
                  <a:schemeClr val="tx1">
                    <a:lumMod val="85000"/>
                    <a:lumOff val="15000"/>
                  </a:schemeClr>
                </a:solidFill>
                <a:latin typeface="Futura Medium" panose="020B0602020204020303" pitchFamily="34" charset="-79"/>
                <a:cs typeface="Futura Medium" panose="020B0602020204020303" pitchFamily="34" charset="-79"/>
                <a:sym typeface="+mn-lt"/>
              </a:rPr>
              <a:t>Python PROJECT: Distributed group membership service</a:t>
            </a:r>
            <a:br>
              <a:rPr lang="en" altLang="zh-CN" sz="2800" dirty="0"/>
            </a:br>
            <a:endParaRPr lang="zh-CN" altLang="en-US" sz="2800" dirty="0">
              <a:solidFill>
                <a:schemeClr val="tx1">
                  <a:lumMod val="85000"/>
                  <a:lumOff val="15000"/>
                </a:schemeClr>
              </a:solidFill>
              <a:latin typeface="Futura Medium" panose="020B0602020204020303" pitchFamily="34" charset="-79"/>
              <a:cs typeface="Futura Medium" panose="020B0602020204020303" pitchFamily="34" charset="-79"/>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47" name="图片 46">
            <a:extLst>
              <a:ext uri="{FF2B5EF4-FFF2-40B4-BE49-F238E27FC236}">
                <a16:creationId xmlns:a16="http://schemas.microsoft.com/office/drawing/2014/main" id="{8F264954-EE4B-C148-AA23-A01B260E09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3765" y="514287"/>
            <a:ext cx="2387600" cy="850900"/>
          </a:xfrm>
          <a:prstGeom prst="rect">
            <a:avLst/>
          </a:prstGeom>
        </p:spPr>
      </p:pic>
      <p:sp>
        <p:nvSpPr>
          <p:cNvPr id="16" name="文本框 15">
            <a:extLst>
              <a:ext uri="{FF2B5EF4-FFF2-40B4-BE49-F238E27FC236}">
                <a16:creationId xmlns:a16="http://schemas.microsoft.com/office/drawing/2014/main" id="{95975F15-2CDB-1143-AC58-D84411F202EA}"/>
              </a:ext>
            </a:extLst>
          </p:cNvPr>
          <p:cNvSpPr txBox="1"/>
          <p:nvPr/>
        </p:nvSpPr>
        <p:spPr>
          <a:xfrm>
            <a:off x="7552851" y="4305162"/>
            <a:ext cx="2225040" cy="338554"/>
          </a:xfrm>
          <a:prstGeom prst="rect">
            <a:avLst/>
          </a:prstGeom>
          <a:noFill/>
        </p:spPr>
        <p:txBody>
          <a:bodyPr wrap="square" rtlCol="0">
            <a:sp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ctr"/>
            <a:r>
              <a:rPr lang="zh-CN" altLang="en-US" sz="1600" dirty="0">
                <a:effectLst/>
                <a:latin typeface="+mn-lt"/>
                <a:ea typeface="+mn-ea"/>
                <a:cs typeface="+mn-ea"/>
                <a:sym typeface="+mn-lt"/>
              </a:rPr>
              <a:t>输入你的标题</a:t>
            </a:r>
          </a:p>
        </p:txBody>
      </p:sp>
      <p:sp>
        <p:nvSpPr>
          <p:cNvPr id="15" name="文本框 14">
            <a:extLst>
              <a:ext uri="{FF2B5EF4-FFF2-40B4-BE49-F238E27FC236}">
                <a16:creationId xmlns:a16="http://schemas.microsoft.com/office/drawing/2014/main" id="{47E39F39-2658-0B42-A950-22DB2DBE63D1}"/>
              </a:ext>
            </a:extLst>
          </p:cNvPr>
          <p:cNvSpPr txBox="1"/>
          <p:nvPr/>
        </p:nvSpPr>
        <p:spPr>
          <a:xfrm flipH="1">
            <a:off x="5226948" y="1924022"/>
            <a:ext cx="609600" cy="369332"/>
          </a:xfrm>
          <a:prstGeom prst="rect">
            <a:avLst/>
          </a:prstGeom>
          <a:noFill/>
        </p:spPr>
        <p:txBody>
          <a:bodyPr wrap="square" rtlCol="0">
            <a:spAutoFit/>
          </a:bodyPr>
          <a:lstStyle/>
          <a:p>
            <a:r>
              <a:rPr kumimoji="1" lang="en-US" altLang="zh-CN" dirty="0"/>
              <a:t>:</a:t>
            </a:r>
            <a:endParaRPr kumimoji="1" lang="zh-CN" altLang="en-US" dirty="0"/>
          </a:p>
        </p:txBody>
      </p:sp>
      <p:sp>
        <p:nvSpPr>
          <p:cNvPr id="19" name="矩形 18">
            <a:extLst>
              <a:ext uri="{FF2B5EF4-FFF2-40B4-BE49-F238E27FC236}">
                <a16:creationId xmlns:a16="http://schemas.microsoft.com/office/drawing/2014/main" id="{2B6DA087-7E1F-BA4E-9A7E-8947D7424989}"/>
              </a:ext>
            </a:extLst>
          </p:cNvPr>
          <p:cNvSpPr/>
          <p:nvPr/>
        </p:nvSpPr>
        <p:spPr>
          <a:xfrm>
            <a:off x="2556007" y="4706995"/>
            <a:ext cx="7576457" cy="1169551"/>
          </a:xfrm>
          <a:prstGeom prst="rect">
            <a:avLst/>
          </a:prstGeom>
        </p:spPr>
        <p:txBody>
          <a:bodyPr wrap="square">
            <a:spAutoFit/>
          </a:bodyPr>
          <a:lstStyle/>
          <a:p>
            <a:pPr algn="ctr"/>
            <a:r>
              <a:rPr lang="en" altLang="zh-CN" b="1" dirty="0">
                <a:solidFill>
                  <a:srgbClr val="444444"/>
                </a:solidFill>
                <a:latin typeface="Avenir Book" panose="02000503020000020003" pitchFamily="2" charset="0"/>
              </a:rPr>
              <a:t>Analysis Result</a:t>
            </a:r>
          </a:p>
          <a:p>
            <a:pPr algn="ctr"/>
            <a:endParaRPr lang="en" altLang="zh-CN" b="1" i="0" dirty="0">
              <a:solidFill>
                <a:srgbClr val="444444"/>
              </a:solidFill>
              <a:effectLst/>
              <a:latin typeface="Avenir Book" panose="02000503020000020003" pitchFamily="2" charset="0"/>
            </a:endParaRPr>
          </a:p>
          <a:p>
            <a:pPr algn="ctr"/>
            <a:r>
              <a:rPr lang="en" altLang="zh-CN" sz="1600" dirty="0">
                <a:solidFill>
                  <a:srgbClr val="444444"/>
                </a:solidFill>
                <a:latin typeface="Avenir Book" panose="02000503020000020003" pitchFamily="2" charset="0"/>
              </a:rPr>
              <a:t>The reason for the </a:t>
            </a:r>
            <a:r>
              <a:rPr lang="en-US" altLang="zh-CN" sz="1600" dirty="0">
                <a:solidFill>
                  <a:srgbClr val="444444"/>
                </a:solidFill>
                <a:latin typeface="Avenir Book" panose="02000503020000020003" pitchFamily="2" charset="0"/>
              </a:rPr>
              <a:t>security</a:t>
            </a:r>
            <a:r>
              <a:rPr lang="zh-CN" altLang="en-US" sz="1600" dirty="0">
                <a:solidFill>
                  <a:srgbClr val="444444"/>
                </a:solidFill>
                <a:latin typeface="Avenir Book" panose="02000503020000020003" pitchFamily="2" charset="0"/>
              </a:rPr>
              <a:t> </a:t>
            </a:r>
            <a:r>
              <a:rPr lang="en-US" altLang="zh-CN" sz="1600" dirty="0">
                <a:solidFill>
                  <a:srgbClr val="444444"/>
                </a:solidFill>
                <a:latin typeface="Avenir Book" panose="02000503020000020003" pitchFamily="2" charset="0"/>
              </a:rPr>
              <a:t>hotspot</a:t>
            </a:r>
            <a:r>
              <a:rPr lang="en" altLang="zh-CN" sz="1600" dirty="0">
                <a:solidFill>
                  <a:srgbClr val="444444"/>
                </a:solidFill>
                <a:latin typeface="Avenir Book" panose="02000503020000020003" pitchFamily="2" charset="0"/>
              </a:rPr>
              <a:t> here is that we use </a:t>
            </a:r>
            <a:r>
              <a:rPr lang="en-US" altLang="zh-CN" sz="1600" dirty="0">
                <a:solidFill>
                  <a:srgbClr val="444444"/>
                </a:solidFill>
                <a:latin typeface="Avenir Book" panose="02000503020000020003" pitchFamily="2" charset="0"/>
              </a:rPr>
              <a:t>the</a:t>
            </a:r>
            <a:r>
              <a:rPr lang="zh-CN" altLang="en-US" sz="1600" dirty="0">
                <a:solidFill>
                  <a:srgbClr val="444444"/>
                </a:solidFill>
                <a:latin typeface="Avenir Book" panose="02000503020000020003" pitchFamily="2" charset="0"/>
              </a:rPr>
              <a:t> </a:t>
            </a:r>
            <a:r>
              <a:rPr lang="en-US" altLang="zh-CN" sz="1600" dirty="0">
                <a:solidFill>
                  <a:srgbClr val="444444"/>
                </a:solidFill>
                <a:latin typeface="Avenir Book" panose="02000503020000020003" pitchFamily="2" charset="0"/>
              </a:rPr>
              <a:t>function</a:t>
            </a:r>
            <a:r>
              <a:rPr lang="zh-CN" altLang="en-US" sz="1600" dirty="0">
                <a:solidFill>
                  <a:srgbClr val="444444"/>
                </a:solidFill>
                <a:latin typeface="Avenir Book" panose="02000503020000020003" pitchFamily="2" charset="0"/>
              </a:rPr>
              <a:t> </a:t>
            </a:r>
            <a:r>
              <a:rPr lang="en-US" altLang="zh-CN" sz="1600" dirty="0">
                <a:solidFill>
                  <a:srgbClr val="444444"/>
                </a:solidFill>
                <a:latin typeface="Avenir Book" panose="02000503020000020003" pitchFamily="2" charset="0"/>
              </a:rPr>
              <a:t>random</a:t>
            </a:r>
            <a:r>
              <a:rPr lang="zh-CN" altLang="en-US" sz="1600" dirty="0">
                <a:solidFill>
                  <a:srgbClr val="444444"/>
                </a:solidFill>
                <a:latin typeface="Avenir Book" panose="02000503020000020003" pitchFamily="2" charset="0"/>
              </a:rPr>
              <a:t> </a:t>
            </a:r>
            <a:r>
              <a:rPr lang="en-US" altLang="zh-CN" sz="1600" dirty="0">
                <a:solidFill>
                  <a:srgbClr val="444444"/>
                </a:solidFill>
                <a:latin typeface="Avenir Book" panose="02000503020000020003" pitchFamily="2" charset="0"/>
              </a:rPr>
              <a:t>here,</a:t>
            </a:r>
            <a:r>
              <a:rPr lang="zh-CN" altLang="en-US" sz="1600" dirty="0">
                <a:solidFill>
                  <a:srgbClr val="444444"/>
                </a:solidFill>
                <a:latin typeface="Avenir Book" panose="02000503020000020003" pitchFamily="2" charset="0"/>
              </a:rPr>
              <a:t> </a:t>
            </a:r>
            <a:r>
              <a:rPr lang="en-US" altLang="zh-CN" sz="1600" dirty="0">
                <a:solidFill>
                  <a:srgbClr val="444444"/>
                </a:solidFill>
                <a:latin typeface="Avenir Book" panose="02000503020000020003" pitchFamily="2" charset="0"/>
              </a:rPr>
              <a:t>and</a:t>
            </a:r>
            <a:r>
              <a:rPr lang="zh-CN" altLang="en-US" sz="1600" dirty="0">
                <a:solidFill>
                  <a:srgbClr val="444444"/>
                </a:solidFill>
                <a:latin typeface="Avenir Book" panose="02000503020000020003" pitchFamily="2" charset="0"/>
              </a:rPr>
              <a:t> </a:t>
            </a:r>
            <a:r>
              <a:rPr lang="en-US" altLang="zh-CN" sz="1600" dirty="0">
                <a:solidFill>
                  <a:srgbClr val="444444"/>
                </a:solidFill>
                <a:latin typeface="Avenir Book" panose="02000503020000020003" pitchFamily="2" charset="0"/>
              </a:rPr>
              <a:t>SonarQube</a:t>
            </a:r>
            <a:r>
              <a:rPr lang="zh-CN" altLang="en-US" sz="1600" dirty="0">
                <a:solidFill>
                  <a:srgbClr val="444444"/>
                </a:solidFill>
                <a:latin typeface="Avenir Book" panose="02000503020000020003" pitchFamily="2" charset="0"/>
              </a:rPr>
              <a:t> </a:t>
            </a:r>
            <a:r>
              <a:rPr lang="en-US" altLang="zh-CN" sz="1600" dirty="0">
                <a:solidFill>
                  <a:srgbClr val="444444"/>
                </a:solidFill>
                <a:latin typeface="Avenir Book" panose="02000503020000020003" pitchFamily="2" charset="0"/>
              </a:rPr>
              <a:t>is</a:t>
            </a:r>
            <a:r>
              <a:rPr lang="en" altLang="zh-CN" sz="1600" dirty="0">
                <a:solidFill>
                  <a:srgbClr val="444444"/>
                </a:solidFill>
                <a:latin typeface="Avenir Book" panose="02000503020000020003" pitchFamily="2" charset="0"/>
              </a:rPr>
              <a:t> security-sensitive</a:t>
            </a:r>
            <a:r>
              <a:rPr lang="zh-CN" altLang="en-US" sz="1600" dirty="0">
                <a:solidFill>
                  <a:srgbClr val="444444"/>
                </a:solidFill>
                <a:latin typeface="Avenir Book" panose="02000503020000020003" pitchFamily="2" charset="0"/>
              </a:rPr>
              <a:t> </a:t>
            </a:r>
            <a:r>
              <a:rPr lang="en-US" altLang="zh-CN" sz="1600" dirty="0">
                <a:solidFill>
                  <a:srgbClr val="444444"/>
                </a:solidFill>
                <a:latin typeface="Avenir Book" panose="02000503020000020003" pitchFamily="2" charset="0"/>
              </a:rPr>
              <a:t>to</a:t>
            </a:r>
            <a:r>
              <a:rPr lang="zh-CN" altLang="en-US" sz="1600" dirty="0">
                <a:solidFill>
                  <a:srgbClr val="444444"/>
                </a:solidFill>
                <a:latin typeface="Avenir Book" panose="02000503020000020003" pitchFamily="2" charset="0"/>
              </a:rPr>
              <a:t> </a:t>
            </a:r>
            <a:r>
              <a:rPr lang="en-US" altLang="zh-CN" sz="1600" dirty="0">
                <a:solidFill>
                  <a:srgbClr val="444444"/>
                </a:solidFill>
                <a:latin typeface="Avenir Book" panose="02000503020000020003" pitchFamily="2" charset="0"/>
              </a:rPr>
              <a:t>it</a:t>
            </a:r>
            <a:r>
              <a:rPr lang="zh-CN" altLang="en-US" sz="1600" dirty="0">
                <a:solidFill>
                  <a:srgbClr val="444444"/>
                </a:solidFill>
                <a:latin typeface="Avenir Book" panose="02000503020000020003" pitchFamily="2" charset="0"/>
              </a:rPr>
              <a:t> </a:t>
            </a:r>
            <a:r>
              <a:rPr lang="en-US" altLang="zh-CN" sz="1600" dirty="0">
                <a:solidFill>
                  <a:srgbClr val="444444"/>
                </a:solidFill>
                <a:latin typeface="Avenir Book" panose="02000503020000020003" pitchFamily="2" charset="0"/>
              </a:rPr>
              <a:t>.</a:t>
            </a:r>
            <a:endParaRPr lang="en" altLang="zh-CN" sz="1600" dirty="0">
              <a:solidFill>
                <a:srgbClr val="444444"/>
              </a:solidFill>
              <a:latin typeface="Avenir Book" panose="02000503020000020003" pitchFamily="2" charset="0"/>
            </a:endParaRPr>
          </a:p>
        </p:txBody>
      </p:sp>
      <p:pic>
        <p:nvPicPr>
          <p:cNvPr id="12" name="图片 11">
            <a:extLst>
              <a:ext uri="{FF2B5EF4-FFF2-40B4-BE49-F238E27FC236}">
                <a16:creationId xmlns:a16="http://schemas.microsoft.com/office/drawing/2014/main" id="{A53DF5A6-62AF-0541-9642-8546D62F8041}"/>
              </a:ext>
            </a:extLst>
          </p:cNvPr>
          <p:cNvPicPr>
            <a:picLocks noChangeAspect="1"/>
          </p:cNvPicPr>
          <p:nvPr/>
        </p:nvPicPr>
        <p:blipFill>
          <a:blip r:embed="rId4"/>
          <a:stretch>
            <a:fillRect/>
          </a:stretch>
        </p:blipFill>
        <p:spPr>
          <a:xfrm>
            <a:off x="413608" y="1471694"/>
            <a:ext cx="5682378" cy="3271672"/>
          </a:xfrm>
          <a:prstGeom prst="rect">
            <a:avLst/>
          </a:prstGeom>
        </p:spPr>
      </p:pic>
      <p:pic>
        <p:nvPicPr>
          <p:cNvPr id="8" name="图片 7">
            <a:extLst>
              <a:ext uri="{FF2B5EF4-FFF2-40B4-BE49-F238E27FC236}">
                <a16:creationId xmlns:a16="http://schemas.microsoft.com/office/drawing/2014/main" id="{366C5860-ADA6-ED48-9E4B-73679A9774B5}"/>
              </a:ext>
            </a:extLst>
          </p:cNvPr>
          <p:cNvPicPr>
            <a:picLocks noChangeAspect="1"/>
          </p:cNvPicPr>
          <p:nvPr/>
        </p:nvPicPr>
        <p:blipFill>
          <a:blip r:embed="rId5"/>
          <a:stretch>
            <a:fillRect/>
          </a:stretch>
        </p:blipFill>
        <p:spPr>
          <a:xfrm>
            <a:off x="7388453" y="1365187"/>
            <a:ext cx="3898900" cy="3670300"/>
          </a:xfrm>
          <a:prstGeom prst="rect">
            <a:avLst/>
          </a:prstGeom>
        </p:spPr>
      </p:pic>
      <p:pic>
        <p:nvPicPr>
          <p:cNvPr id="9" name="图片 8">
            <a:extLst>
              <a:ext uri="{FF2B5EF4-FFF2-40B4-BE49-F238E27FC236}">
                <a16:creationId xmlns:a16="http://schemas.microsoft.com/office/drawing/2014/main" id="{C5869BC6-2032-9C4E-91B7-FF15E6492842}"/>
              </a:ext>
            </a:extLst>
          </p:cNvPr>
          <p:cNvPicPr>
            <a:picLocks noChangeAspect="1"/>
          </p:cNvPicPr>
          <p:nvPr/>
        </p:nvPicPr>
        <p:blipFill>
          <a:blip r:embed="rId6"/>
          <a:stretch>
            <a:fillRect/>
          </a:stretch>
        </p:blipFill>
        <p:spPr>
          <a:xfrm>
            <a:off x="3855035" y="5886387"/>
            <a:ext cx="4978400" cy="393700"/>
          </a:xfrm>
          <a:prstGeom prst="rect">
            <a:avLst/>
          </a:prstGeom>
        </p:spPr>
      </p:pic>
    </p:spTree>
    <p:extLst>
      <p:ext uri="{BB962C8B-B14F-4D97-AF65-F5344CB8AC3E}">
        <p14:creationId xmlns:p14="http://schemas.microsoft.com/office/powerpoint/2010/main" val="22779492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47" name="图片 46">
            <a:extLst>
              <a:ext uri="{FF2B5EF4-FFF2-40B4-BE49-F238E27FC236}">
                <a16:creationId xmlns:a16="http://schemas.microsoft.com/office/drawing/2014/main" id="{8F264954-EE4B-C148-AA23-A01B260E09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3765" y="514287"/>
            <a:ext cx="2387600" cy="850900"/>
          </a:xfrm>
          <a:prstGeom prst="rect">
            <a:avLst/>
          </a:prstGeom>
        </p:spPr>
      </p:pic>
      <p:sp>
        <p:nvSpPr>
          <p:cNvPr id="16" name="文本框 15">
            <a:extLst>
              <a:ext uri="{FF2B5EF4-FFF2-40B4-BE49-F238E27FC236}">
                <a16:creationId xmlns:a16="http://schemas.microsoft.com/office/drawing/2014/main" id="{95975F15-2CDB-1143-AC58-D84411F202EA}"/>
              </a:ext>
            </a:extLst>
          </p:cNvPr>
          <p:cNvSpPr txBox="1"/>
          <p:nvPr/>
        </p:nvSpPr>
        <p:spPr>
          <a:xfrm>
            <a:off x="7552851" y="4305162"/>
            <a:ext cx="2225040" cy="338554"/>
          </a:xfrm>
          <a:prstGeom prst="rect">
            <a:avLst/>
          </a:prstGeom>
          <a:noFill/>
        </p:spPr>
        <p:txBody>
          <a:bodyPr wrap="square" rtlCol="0">
            <a:sp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ctr"/>
            <a:r>
              <a:rPr lang="zh-CN" altLang="en-US" sz="1600" dirty="0">
                <a:effectLst/>
                <a:latin typeface="+mn-lt"/>
                <a:ea typeface="+mn-ea"/>
                <a:cs typeface="+mn-ea"/>
                <a:sym typeface="+mn-lt"/>
              </a:rPr>
              <a:t>输入你的标题</a:t>
            </a:r>
          </a:p>
        </p:txBody>
      </p:sp>
      <p:sp>
        <p:nvSpPr>
          <p:cNvPr id="15" name="文本框 14">
            <a:extLst>
              <a:ext uri="{FF2B5EF4-FFF2-40B4-BE49-F238E27FC236}">
                <a16:creationId xmlns:a16="http://schemas.microsoft.com/office/drawing/2014/main" id="{47E39F39-2658-0B42-A950-22DB2DBE63D1}"/>
              </a:ext>
            </a:extLst>
          </p:cNvPr>
          <p:cNvSpPr txBox="1"/>
          <p:nvPr/>
        </p:nvSpPr>
        <p:spPr>
          <a:xfrm flipH="1">
            <a:off x="5226948" y="1924022"/>
            <a:ext cx="609600" cy="369332"/>
          </a:xfrm>
          <a:prstGeom prst="rect">
            <a:avLst/>
          </a:prstGeom>
          <a:noFill/>
        </p:spPr>
        <p:txBody>
          <a:bodyPr wrap="square" rtlCol="0">
            <a:spAutoFit/>
          </a:bodyPr>
          <a:lstStyle/>
          <a:p>
            <a:r>
              <a:rPr kumimoji="1" lang="en-US" altLang="zh-CN" dirty="0"/>
              <a:t>:</a:t>
            </a:r>
            <a:endParaRPr kumimoji="1" lang="zh-CN" altLang="en-US" dirty="0"/>
          </a:p>
        </p:txBody>
      </p:sp>
      <p:sp>
        <p:nvSpPr>
          <p:cNvPr id="19" name="矩形 18">
            <a:extLst>
              <a:ext uri="{FF2B5EF4-FFF2-40B4-BE49-F238E27FC236}">
                <a16:creationId xmlns:a16="http://schemas.microsoft.com/office/drawing/2014/main" id="{2B6DA087-7E1F-BA4E-9A7E-8947D7424989}"/>
              </a:ext>
            </a:extLst>
          </p:cNvPr>
          <p:cNvSpPr/>
          <p:nvPr/>
        </p:nvSpPr>
        <p:spPr>
          <a:xfrm>
            <a:off x="1967017" y="5433267"/>
            <a:ext cx="8257966" cy="830997"/>
          </a:xfrm>
          <a:prstGeom prst="rect">
            <a:avLst/>
          </a:prstGeom>
        </p:spPr>
        <p:txBody>
          <a:bodyPr wrap="square">
            <a:spAutoFit/>
          </a:bodyPr>
          <a:lstStyle/>
          <a:p>
            <a:pPr algn="ctr"/>
            <a:r>
              <a:rPr lang="en" altLang="zh-CN" sz="1600" dirty="0">
                <a:solidFill>
                  <a:srgbClr val="444444"/>
                </a:solidFill>
                <a:latin typeface="Avenir Book" panose="02000503020000020003" pitchFamily="2" charset="0"/>
              </a:rPr>
              <a:t>For each issue, we can look at its corresponding location in the code and make changes to it. SonarQube </a:t>
            </a:r>
            <a:r>
              <a:rPr lang="en-US" altLang="zh-CN" sz="1600" dirty="0">
                <a:solidFill>
                  <a:srgbClr val="444444"/>
                </a:solidFill>
                <a:latin typeface="Avenir Book" panose="02000503020000020003" pitchFamily="2" charset="0"/>
              </a:rPr>
              <a:t>tells</a:t>
            </a:r>
            <a:r>
              <a:rPr lang="zh-CN" altLang="en-US" sz="1600" dirty="0">
                <a:solidFill>
                  <a:srgbClr val="444444"/>
                </a:solidFill>
                <a:latin typeface="Avenir Book" panose="02000503020000020003" pitchFamily="2" charset="0"/>
              </a:rPr>
              <a:t> </a:t>
            </a:r>
            <a:r>
              <a:rPr lang="en-US" altLang="zh-CN" sz="1600" dirty="0">
                <a:solidFill>
                  <a:srgbClr val="444444"/>
                </a:solidFill>
                <a:latin typeface="Avenir Book" panose="02000503020000020003" pitchFamily="2" charset="0"/>
              </a:rPr>
              <a:t>us</a:t>
            </a:r>
            <a:r>
              <a:rPr lang="zh-CN" altLang="en-US" sz="1600" dirty="0">
                <a:solidFill>
                  <a:srgbClr val="444444"/>
                </a:solidFill>
                <a:latin typeface="Avenir Book" panose="02000503020000020003" pitchFamily="2" charset="0"/>
              </a:rPr>
              <a:t> </a:t>
            </a:r>
            <a:r>
              <a:rPr lang="en-US" altLang="zh-CN" sz="1600" dirty="0">
                <a:solidFill>
                  <a:srgbClr val="444444"/>
                </a:solidFill>
                <a:latin typeface="Avenir Book" panose="02000503020000020003" pitchFamily="2" charset="0"/>
              </a:rPr>
              <a:t>what</a:t>
            </a:r>
            <a:r>
              <a:rPr lang="zh-CN" altLang="en-US" sz="1600" dirty="0">
                <a:solidFill>
                  <a:srgbClr val="444444"/>
                </a:solidFill>
                <a:latin typeface="Avenir Book" panose="02000503020000020003" pitchFamily="2" charset="0"/>
              </a:rPr>
              <a:t> </a:t>
            </a:r>
            <a:r>
              <a:rPr lang="en-US" altLang="zh-CN" sz="1600" dirty="0">
                <a:solidFill>
                  <a:srgbClr val="444444"/>
                </a:solidFill>
                <a:latin typeface="Avenir Book" panose="02000503020000020003" pitchFamily="2" charset="0"/>
              </a:rPr>
              <a:t>is</a:t>
            </a:r>
            <a:r>
              <a:rPr lang="zh-CN" altLang="en-US" sz="1600" dirty="0">
                <a:solidFill>
                  <a:srgbClr val="444444"/>
                </a:solidFill>
                <a:latin typeface="Avenir Book" panose="02000503020000020003" pitchFamily="2" charset="0"/>
              </a:rPr>
              <a:t> </a:t>
            </a:r>
            <a:r>
              <a:rPr lang="en-US" altLang="zh-CN" sz="1600" dirty="0">
                <a:solidFill>
                  <a:srgbClr val="444444"/>
                </a:solidFill>
                <a:latin typeface="Avenir Book" panose="02000503020000020003" pitchFamily="2" charset="0"/>
              </a:rPr>
              <a:t>the</a:t>
            </a:r>
            <a:r>
              <a:rPr lang="zh-CN" altLang="en-US" sz="1600" dirty="0">
                <a:solidFill>
                  <a:srgbClr val="444444"/>
                </a:solidFill>
                <a:latin typeface="Avenir Book" panose="02000503020000020003" pitchFamily="2" charset="0"/>
              </a:rPr>
              <a:t> </a:t>
            </a:r>
            <a:r>
              <a:rPr lang="en-US" altLang="zh-CN" sz="1600" dirty="0">
                <a:solidFill>
                  <a:srgbClr val="444444"/>
                </a:solidFill>
                <a:latin typeface="Avenir Book" panose="02000503020000020003" pitchFamily="2" charset="0"/>
              </a:rPr>
              <a:t>risk,</a:t>
            </a:r>
            <a:r>
              <a:rPr lang="zh-CN" altLang="en-US" sz="1600" dirty="0">
                <a:solidFill>
                  <a:srgbClr val="444444"/>
                </a:solidFill>
                <a:latin typeface="Avenir Book" panose="02000503020000020003" pitchFamily="2" charset="0"/>
              </a:rPr>
              <a:t> </a:t>
            </a:r>
            <a:r>
              <a:rPr lang="en" altLang="zh-CN" sz="1600" dirty="0">
                <a:solidFill>
                  <a:srgbClr val="444444"/>
                </a:solidFill>
                <a:latin typeface="Avenir Book" panose="02000503020000020003" pitchFamily="2" charset="0"/>
              </a:rPr>
              <a:t> gives reasons why we need to make such changes</a:t>
            </a:r>
            <a:r>
              <a:rPr lang="zh-CN" altLang="en-US" sz="1600" dirty="0">
                <a:solidFill>
                  <a:srgbClr val="444444"/>
                </a:solidFill>
                <a:latin typeface="Avenir Book" panose="02000503020000020003" pitchFamily="2" charset="0"/>
              </a:rPr>
              <a:t> </a:t>
            </a:r>
            <a:r>
              <a:rPr lang="en-US" altLang="zh-CN" sz="1600" dirty="0">
                <a:solidFill>
                  <a:srgbClr val="444444"/>
                </a:solidFill>
                <a:latin typeface="Avenir Book" panose="02000503020000020003" pitchFamily="2" charset="0"/>
              </a:rPr>
              <a:t>and</a:t>
            </a:r>
            <a:r>
              <a:rPr lang="zh-CN" altLang="en-US" sz="1600" dirty="0">
                <a:solidFill>
                  <a:srgbClr val="444444"/>
                </a:solidFill>
                <a:latin typeface="Avenir Book" panose="02000503020000020003" pitchFamily="2" charset="0"/>
              </a:rPr>
              <a:t> </a:t>
            </a:r>
            <a:r>
              <a:rPr lang="en-US" altLang="zh-CN" sz="1600" dirty="0">
                <a:solidFill>
                  <a:srgbClr val="444444"/>
                </a:solidFill>
                <a:latin typeface="Avenir Book" panose="02000503020000020003" pitchFamily="2" charset="0"/>
              </a:rPr>
              <a:t>shows</a:t>
            </a:r>
            <a:r>
              <a:rPr lang="zh-CN" altLang="en-US" sz="1600" dirty="0">
                <a:solidFill>
                  <a:srgbClr val="444444"/>
                </a:solidFill>
                <a:latin typeface="Avenir Book" panose="02000503020000020003" pitchFamily="2" charset="0"/>
              </a:rPr>
              <a:t> </a:t>
            </a:r>
            <a:r>
              <a:rPr lang="en-US" altLang="zh-CN" sz="1600" dirty="0">
                <a:solidFill>
                  <a:srgbClr val="444444"/>
                </a:solidFill>
                <a:latin typeface="Avenir Book" panose="02000503020000020003" pitchFamily="2" charset="0"/>
              </a:rPr>
              <a:t>us</a:t>
            </a:r>
            <a:r>
              <a:rPr lang="zh-CN" altLang="en-US" sz="1600" dirty="0">
                <a:solidFill>
                  <a:srgbClr val="444444"/>
                </a:solidFill>
                <a:latin typeface="Avenir Book" panose="02000503020000020003" pitchFamily="2" charset="0"/>
              </a:rPr>
              <a:t> </a:t>
            </a:r>
            <a:r>
              <a:rPr lang="en-US" altLang="zh-CN" sz="1600" dirty="0">
                <a:solidFill>
                  <a:srgbClr val="444444"/>
                </a:solidFill>
                <a:latin typeface="Avenir Book" panose="02000503020000020003" pitchFamily="2" charset="0"/>
              </a:rPr>
              <a:t>how</a:t>
            </a:r>
            <a:r>
              <a:rPr lang="zh-CN" altLang="en-US" sz="1600" dirty="0">
                <a:solidFill>
                  <a:srgbClr val="444444"/>
                </a:solidFill>
                <a:latin typeface="Avenir Book" panose="02000503020000020003" pitchFamily="2" charset="0"/>
              </a:rPr>
              <a:t> </a:t>
            </a:r>
            <a:r>
              <a:rPr lang="en-US" altLang="zh-CN" sz="1600" dirty="0">
                <a:solidFill>
                  <a:srgbClr val="444444"/>
                </a:solidFill>
                <a:latin typeface="Avenir Book" panose="02000503020000020003" pitchFamily="2" charset="0"/>
              </a:rPr>
              <a:t>to</a:t>
            </a:r>
            <a:r>
              <a:rPr lang="zh-CN" altLang="en-US" sz="1600" dirty="0">
                <a:solidFill>
                  <a:srgbClr val="444444"/>
                </a:solidFill>
                <a:latin typeface="Avenir Book" panose="02000503020000020003" pitchFamily="2" charset="0"/>
              </a:rPr>
              <a:t> </a:t>
            </a:r>
            <a:r>
              <a:rPr lang="en-US" altLang="zh-CN" sz="1600" dirty="0">
                <a:solidFill>
                  <a:srgbClr val="444444"/>
                </a:solidFill>
                <a:latin typeface="Avenir Book" panose="02000503020000020003" pitchFamily="2" charset="0"/>
              </a:rPr>
              <a:t>fix</a:t>
            </a:r>
            <a:r>
              <a:rPr lang="zh-CN" altLang="en-US" sz="1600" dirty="0">
                <a:solidFill>
                  <a:srgbClr val="444444"/>
                </a:solidFill>
                <a:latin typeface="Avenir Book" panose="02000503020000020003" pitchFamily="2" charset="0"/>
              </a:rPr>
              <a:t> </a:t>
            </a:r>
            <a:r>
              <a:rPr lang="en-US" altLang="zh-CN" sz="1600" dirty="0">
                <a:solidFill>
                  <a:srgbClr val="444444"/>
                </a:solidFill>
                <a:latin typeface="Avenir Book" panose="02000503020000020003" pitchFamily="2" charset="0"/>
              </a:rPr>
              <a:t>it.</a:t>
            </a:r>
            <a:endParaRPr lang="en" altLang="zh-CN" sz="1600" dirty="0">
              <a:solidFill>
                <a:srgbClr val="444444"/>
              </a:solidFill>
              <a:latin typeface="Avenir Book" panose="02000503020000020003" pitchFamily="2" charset="0"/>
            </a:endParaRPr>
          </a:p>
        </p:txBody>
      </p:sp>
      <p:sp>
        <p:nvSpPr>
          <p:cNvPr id="13" name="矩形 12">
            <a:extLst>
              <a:ext uri="{FF2B5EF4-FFF2-40B4-BE49-F238E27FC236}">
                <a16:creationId xmlns:a16="http://schemas.microsoft.com/office/drawing/2014/main" id="{3D585CA1-87E6-334D-B30C-76B6D5E5C705}"/>
              </a:ext>
            </a:extLst>
          </p:cNvPr>
          <p:cNvSpPr/>
          <p:nvPr/>
        </p:nvSpPr>
        <p:spPr>
          <a:xfrm>
            <a:off x="5021826" y="5093449"/>
            <a:ext cx="2148345" cy="400110"/>
          </a:xfrm>
          <a:prstGeom prst="rect">
            <a:avLst/>
          </a:prstGeom>
        </p:spPr>
        <p:txBody>
          <a:bodyPr wrap="none">
            <a:spAutoFit/>
          </a:bodyPr>
          <a:lstStyle/>
          <a:p>
            <a:r>
              <a:rPr lang="en" altLang="zh-CN" sz="2000" b="1" dirty="0">
                <a:solidFill>
                  <a:srgbClr val="444444"/>
                </a:solidFill>
                <a:latin typeface="Avenir Book" panose="02000503020000020003" pitchFamily="2" charset="0"/>
              </a:rPr>
              <a:t>Detail</a:t>
            </a:r>
            <a:r>
              <a:rPr lang="zh-CN" altLang="en-US" sz="2000" b="1" dirty="0">
                <a:solidFill>
                  <a:srgbClr val="444444"/>
                </a:solidFill>
                <a:latin typeface="Avenir Book" panose="02000503020000020003" pitchFamily="2" charset="0"/>
              </a:rPr>
              <a:t> </a:t>
            </a:r>
            <a:r>
              <a:rPr lang="en-US" altLang="zh-CN" sz="2000" b="1" dirty="0">
                <a:solidFill>
                  <a:srgbClr val="444444"/>
                </a:solidFill>
                <a:latin typeface="Avenir Book" panose="02000503020000020003" pitchFamily="2" charset="0"/>
              </a:rPr>
              <a:t>of</a:t>
            </a:r>
            <a:r>
              <a:rPr lang="zh-CN" altLang="en-US" sz="2000" b="1" dirty="0">
                <a:solidFill>
                  <a:srgbClr val="444444"/>
                </a:solidFill>
                <a:latin typeface="Avenir Book" panose="02000503020000020003" pitchFamily="2" charset="0"/>
              </a:rPr>
              <a:t> </a:t>
            </a:r>
            <a:r>
              <a:rPr lang="en-US" altLang="zh-CN" sz="2000" b="1" dirty="0">
                <a:solidFill>
                  <a:srgbClr val="444444"/>
                </a:solidFill>
                <a:latin typeface="Avenir Book" panose="02000503020000020003" pitchFamily="2" charset="0"/>
              </a:rPr>
              <a:t>an</a:t>
            </a:r>
            <a:r>
              <a:rPr lang="zh-CN" altLang="en-US" sz="2000" b="1" dirty="0">
                <a:solidFill>
                  <a:srgbClr val="444444"/>
                </a:solidFill>
                <a:latin typeface="Avenir Book" panose="02000503020000020003" pitchFamily="2" charset="0"/>
              </a:rPr>
              <a:t> </a:t>
            </a:r>
            <a:r>
              <a:rPr lang="en-US" altLang="zh-CN" sz="2000" b="1" dirty="0">
                <a:solidFill>
                  <a:srgbClr val="444444"/>
                </a:solidFill>
                <a:latin typeface="Avenir Book" panose="02000503020000020003" pitchFamily="2" charset="0"/>
              </a:rPr>
              <a:t>issue</a:t>
            </a:r>
            <a:endParaRPr lang="zh-CN" altLang="en-US" sz="2000" b="1" dirty="0"/>
          </a:p>
        </p:txBody>
      </p:sp>
      <p:sp>
        <p:nvSpPr>
          <p:cNvPr id="11" name="文本框 10">
            <a:extLst>
              <a:ext uri="{FF2B5EF4-FFF2-40B4-BE49-F238E27FC236}">
                <a16:creationId xmlns:a16="http://schemas.microsoft.com/office/drawing/2014/main" id="{950B3853-F9F2-9044-A56D-72420B0290BE}"/>
              </a:ext>
            </a:extLst>
          </p:cNvPr>
          <p:cNvSpPr txBox="1"/>
          <p:nvPr/>
        </p:nvSpPr>
        <p:spPr>
          <a:xfrm>
            <a:off x="904647" y="511715"/>
            <a:ext cx="6258151" cy="1384995"/>
          </a:xfrm>
          <a:prstGeom prst="rect">
            <a:avLst/>
          </a:prstGeom>
          <a:noFill/>
        </p:spPr>
        <p:txBody>
          <a:bodyPr wrap="square" rtlCol="0">
            <a:spAutoFit/>
          </a:bodyPr>
          <a:lstStyle/>
          <a:p>
            <a:r>
              <a:rPr lang="en-US" altLang="zh-CN" sz="2800" dirty="0">
                <a:solidFill>
                  <a:schemeClr val="tx1">
                    <a:lumMod val="85000"/>
                    <a:lumOff val="15000"/>
                  </a:schemeClr>
                </a:solidFill>
                <a:latin typeface="Futura Medium" panose="020B0602020204020303" pitchFamily="34" charset="-79"/>
                <a:cs typeface="Futura Medium" panose="020B0602020204020303" pitchFamily="34" charset="-79"/>
                <a:sym typeface="+mn-lt"/>
              </a:rPr>
              <a:t>Python PROJECT: Distributed group membership service</a:t>
            </a:r>
            <a:br>
              <a:rPr lang="en" altLang="zh-CN" sz="2800" dirty="0"/>
            </a:br>
            <a:endParaRPr lang="zh-CN" altLang="en-US" sz="2800" dirty="0">
              <a:solidFill>
                <a:schemeClr val="tx1">
                  <a:lumMod val="85000"/>
                  <a:lumOff val="15000"/>
                </a:schemeClr>
              </a:solidFill>
              <a:latin typeface="Futura Medium" panose="020B0602020204020303" pitchFamily="34" charset="-79"/>
              <a:cs typeface="Futura Medium" panose="020B0602020204020303" pitchFamily="34" charset="-79"/>
              <a:sym typeface="+mn-lt"/>
            </a:endParaRPr>
          </a:p>
        </p:txBody>
      </p:sp>
      <p:pic>
        <p:nvPicPr>
          <p:cNvPr id="2" name="图片 1">
            <a:extLst>
              <a:ext uri="{FF2B5EF4-FFF2-40B4-BE49-F238E27FC236}">
                <a16:creationId xmlns:a16="http://schemas.microsoft.com/office/drawing/2014/main" id="{EE6597C2-4433-FC43-A8ED-37C0AC68A03C}"/>
              </a:ext>
            </a:extLst>
          </p:cNvPr>
          <p:cNvPicPr>
            <a:picLocks noChangeAspect="1"/>
          </p:cNvPicPr>
          <p:nvPr/>
        </p:nvPicPr>
        <p:blipFill>
          <a:blip r:embed="rId4"/>
          <a:stretch>
            <a:fillRect/>
          </a:stretch>
        </p:blipFill>
        <p:spPr>
          <a:xfrm>
            <a:off x="1855917" y="1364441"/>
            <a:ext cx="8480164" cy="3798312"/>
          </a:xfrm>
          <a:prstGeom prst="rect">
            <a:avLst/>
          </a:prstGeom>
        </p:spPr>
      </p:pic>
    </p:spTree>
    <p:extLst>
      <p:ext uri="{BB962C8B-B14F-4D97-AF65-F5344CB8AC3E}">
        <p14:creationId xmlns:p14="http://schemas.microsoft.com/office/powerpoint/2010/main" val="12381063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4647" y="511715"/>
            <a:ext cx="6258151" cy="1231106"/>
          </a:xfrm>
          <a:prstGeom prst="rect">
            <a:avLst/>
          </a:prstGeom>
          <a:noFill/>
        </p:spPr>
        <p:txBody>
          <a:bodyPr wrap="square" rtlCol="0">
            <a:spAutoFit/>
          </a:bodyPr>
          <a:lstStyle/>
          <a:p>
            <a:r>
              <a:rPr lang="en-US" altLang="zh-CN" sz="2800" dirty="0">
                <a:solidFill>
                  <a:schemeClr val="tx1">
                    <a:lumMod val="85000"/>
                    <a:lumOff val="15000"/>
                  </a:schemeClr>
                </a:solidFill>
                <a:latin typeface="Futura Medium" panose="020B0602020204020303" pitchFamily="34" charset="-79"/>
                <a:cs typeface="Futura Medium" panose="020B0602020204020303" pitchFamily="34" charset="-79"/>
                <a:sym typeface="+mn-lt"/>
              </a:rPr>
              <a:t>HTML-CSS-JS PROJECT: </a:t>
            </a:r>
            <a:r>
              <a:rPr lang="en" altLang="zh-CN" b="1" dirty="0">
                <a:latin typeface="FUTURA MEDIUM" panose="020B0602020204020303" pitchFamily="34" charset="-79"/>
                <a:cs typeface="FUTURA MEDIUM" panose="020B0602020204020303" pitchFamily="34" charset="-79"/>
              </a:rPr>
              <a:t>A second-hand goods trading WeChat applet</a:t>
            </a:r>
            <a:r>
              <a:rPr lang="zh-CN" altLang="en-US" b="1" dirty="0">
                <a:latin typeface="FUTURA MEDIUM" panose="020B0602020204020303" pitchFamily="34" charset="-79"/>
                <a:cs typeface="FUTURA MEDIUM" panose="020B0602020204020303" pitchFamily="34" charset="-79"/>
              </a:rPr>
              <a:t>（</a:t>
            </a:r>
            <a:r>
              <a:rPr lang="en-US" altLang="zh-CN" b="1" dirty="0">
                <a:latin typeface="FUTURA MEDIUM" panose="020B0602020204020303" pitchFamily="34" charset="-79"/>
                <a:cs typeface="FUTURA MEDIUM" panose="020B0602020204020303" pitchFamily="34" charset="-79"/>
              </a:rPr>
              <a:t>Software Engineering)</a:t>
            </a:r>
            <a:br>
              <a:rPr lang="en" altLang="zh-CN" sz="2800" dirty="0"/>
            </a:br>
            <a:endParaRPr lang="zh-CN" altLang="en-US" sz="2800" dirty="0">
              <a:solidFill>
                <a:schemeClr val="tx1">
                  <a:lumMod val="85000"/>
                  <a:lumOff val="15000"/>
                </a:schemeClr>
              </a:solidFill>
              <a:latin typeface="Futura Medium" panose="020B0602020204020303" pitchFamily="34" charset="-79"/>
              <a:cs typeface="Futura Medium" panose="020B0602020204020303" pitchFamily="34" charset="-79"/>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47" name="图片 46">
            <a:extLst>
              <a:ext uri="{FF2B5EF4-FFF2-40B4-BE49-F238E27FC236}">
                <a16:creationId xmlns:a16="http://schemas.microsoft.com/office/drawing/2014/main" id="{8F264954-EE4B-C148-AA23-A01B260E09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3765" y="514287"/>
            <a:ext cx="2387600" cy="850900"/>
          </a:xfrm>
          <a:prstGeom prst="rect">
            <a:avLst/>
          </a:prstGeom>
        </p:spPr>
      </p:pic>
      <p:sp>
        <p:nvSpPr>
          <p:cNvPr id="16" name="文本框 15">
            <a:extLst>
              <a:ext uri="{FF2B5EF4-FFF2-40B4-BE49-F238E27FC236}">
                <a16:creationId xmlns:a16="http://schemas.microsoft.com/office/drawing/2014/main" id="{95975F15-2CDB-1143-AC58-D84411F202EA}"/>
              </a:ext>
            </a:extLst>
          </p:cNvPr>
          <p:cNvSpPr txBox="1"/>
          <p:nvPr/>
        </p:nvSpPr>
        <p:spPr>
          <a:xfrm>
            <a:off x="7552851" y="4305162"/>
            <a:ext cx="2225040" cy="338554"/>
          </a:xfrm>
          <a:prstGeom prst="rect">
            <a:avLst/>
          </a:prstGeom>
          <a:noFill/>
        </p:spPr>
        <p:txBody>
          <a:bodyPr wrap="square" rtlCol="0">
            <a:sp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ctr"/>
            <a:r>
              <a:rPr lang="zh-CN" altLang="en-US" sz="1600" dirty="0">
                <a:effectLst/>
                <a:latin typeface="+mn-lt"/>
                <a:ea typeface="+mn-ea"/>
                <a:cs typeface="+mn-ea"/>
                <a:sym typeface="+mn-lt"/>
              </a:rPr>
              <a:t>输入你的标题</a:t>
            </a:r>
          </a:p>
        </p:txBody>
      </p:sp>
      <p:sp>
        <p:nvSpPr>
          <p:cNvPr id="15" name="文本框 14">
            <a:extLst>
              <a:ext uri="{FF2B5EF4-FFF2-40B4-BE49-F238E27FC236}">
                <a16:creationId xmlns:a16="http://schemas.microsoft.com/office/drawing/2014/main" id="{47E39F39-2658-0B42-A950-22DB2DBE63D1}"/>
              </a:ext>
            </a:extLst>
          </p:cNvPr>
          <p:cNvSpPr txBox="1"/>
          <p:nvPr/>
        </p:nvSpPr>
        <p:spPr>
          <a:xfrm flipH="1">
            <a:off x="5226948" y="1924022"/>
            <a:ext cx="609600" cy="369332"/>
          </a:xfrm>
          <a:prstGeom prst="rect">
            <a:avLst/>
          </a:prstGeom>
          <a:noFill/>
        </p:spPr>
        <p:txBody>
          <a:bodyPr wrap="square" rtlCol="0">
            <a:spAutoFit/>
          </a:bodyPr>
          <a:lstStyle/>
          <a:p>
            <a:r>
              <a:rPr kumimoji="1" lang="en-US" altLang="zh-CN" dirty="0"/>
              <a:t>:</a:t>
            </a:r>
            <a:endParaRPr kumimoji="1" lang="zh-CN" altLang="en-US" dirty="0"/>
          </a:p>
        </p:txBody>
      </p:sp>
      <p:pic>
        <p:nvPicPr>
          <p:cNvPr id="5" name="图片 4">
            <a:extLst>
              <a:ext uri="{FF2B5EF4-FFF2-40B4-BE49-F238E27FC236}">
                <a16:creationId xmlns:a16="http://schemas.microsoft.com/office/drawing/2014/main" id="{2B270B37-11FB-394F-97BC-C370E5294D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0468" y="1568653"/>
            <a:ext cx="5743767" cy="2954353"/>
          </a:xfrm>
          <a:prstGeom prst="rect">
            <a:avLst/>
          </a:prstGeom>
        </p:spPr>
      </p:pic>
      <p:sp>
        <p:nvSpPr>
          <p:cNvPr id="19" name="矩形 18">
            <a:extLst>
              <a:ext uri="{FF2B5EF4-FFF2-40B4-BE49-F238E27FC236}">
                <a16:creationId xmlns:a16="http://schemas.microsoft.com/office/drawing/2014/main" id="{2B6DA087-7E1F-BA4E-9A7E-8947D7424989}"/>
              </a:ext>
            </a:extLst>
          </p:cNvPr>
          <p:cNvSpPr/>
          <p:nvPr/>
        </p:nvSpPr>
        <p:spPr>
          <a:xfrm>
            <a:off x="2556007" y="4706995"/>
            <a:ext cx="7576457" cy="1169551"/>
          </a:xfrm>
          <a:prstGeom prst="rect">
            <a:avLst/>
          </a:prstGeom>
        </p:spPr>
        <p:txBody>
          <a:bodyPr wrap="square">
            <a:spAutoFit/>
          </a:bodyPr>
          <a:lstStyle/>
          <a:p>
            <a:pPr algn="ctr"/>
            <a:r>
              <a:rPr lang="en" altLang="zh-CN" b="1" dirty="0">
                <a:solidFill>
                  <a:srgbClr val="444444"/>
                </a:solidFill>
                <a:latin typeface="Avenir Book" panose="02000503020000020003" pitchFamily="2" charset="0"/>
              </a:rPr>
              <a:t>Analysis Result</a:t>
            </a:r>
          </a:p>
          <a:p>
            <a:pPr algn="ctr"/>
            <a:endParaRPr lang="en" altLang="zh-CN" b="1" i="0" dirty="0">
              <a:solidFill>
                <a:srgbClr val="444444"/>
              </a:solidFill>
              <a:effectLst/>
              <a:latin typeface="Avenir Book" panose="02000503020000020003" pitchFamily="2" charset="0"/>
            </a:endParaRPr>
          </a:p>
          <a:p>
            <a:pPr algn="ctr"/>
            <a:r>
              <a:rPr lang="en" altLang="zh-CN" sz="1600" dirty="0">
                <a:solidFill>
                  <a:srgbClr val="444444"/>
                </a:solidFill>
                <a:latin typeface="Avenir Book" panose="02000503020000020003" pitchFamily="2" charset="0"/>
              </a:rPr>
              <a:t>The reason for the bug here is that we use </a:t>
            </a:r>
            <a:r>
              <a:rPr lang="en" altLang="zh-CN" sz="1600" dirty="0" err="1">
                <a:solidFill>
                  <a:srgbClr val="444444"/>
                </a:solidFill>
                <a:latin typeface="Avenir Book" panose="02000503020000020003" pitchFamily="2" charset="0"/>
              </a:rPr>
              <a:t>rpx</a:t>
            </a:r>
            <a:r>
              <a:rPr lang="en" altLang="zh-CN" sz="1600" dirty="0">
                <a:solidFill>
                  <a:srgbClr val="444444"/>
                </a:solidFill>
                <a:latin typeface="Avenir Book" panose="02000503020000020003" pitchFamily="2" charset="0"/>
              </a:rPr>
              <a:t> units, which are only supported by the WeChat applet IDE, and </a:t>
            </a:r>
            <a:r>
              <a:rPr lang="en" altLang="zh-CN" sz="1600" dirty="0" err="1">
                <a:solidFill>
                  <a:srgbClr val="444444"/>
                </a:solidFill>
                <a:latin typeface="Avenir Book" panose="02000503020000020003" pitchFamily="2" charset="0"/>
              </a:rPr>
              <a:t>sonarqube</a:t>
            </a:r>
            <a:r>
              <a:rPr lang="en" altLang="zh-CN" sz="1600" dirty="0">
                <a:solidFill>
                  <a:srgbClr val="444444"/>
                </a:solidFill>
                <a:latin typeface="Avenir Book" panose="02000503020000020003" pitchFamily="2" charset="0"/>
              </a:rPr>
              <a:t> does not recognize </a:t>
            </a:r>
            <a:r>
              <a:rPr lang="en" altLang="zh-CN" sz="1600" dirty="0" err="1">
                <a:solidFill>
                  <a:srgbClr val="444444"/>
                </a:solidFill>
                <a:latin typeface="Avenir Book" panose="02000503020000020003" pitchFamily="2" charset="0"/>
              </a:rPr>
              <a:t>rpx</a:t>
            </a:r>
            <a:r>
              <a:rPr lang="en" altLang="zh-CN" sz="1600" dirty="0">
                <a:solidFill>
                  <a:srgbClr val="444444"/>
                </a:solidFill>
                <a:latin typeface="Avenir Book" panose="02000503020000020003" pitchFamily="2" charset="0"/>
              </a:rPr>
              <a:t> units</a:t>
            </a:r>
            <a:r>
              <a:rPr lang="en" altLang="zh-CN" b="1" dirty="0">
                <a:solidFill>
                  <a:srgbClr val="444444"/>
                </a:solidFill>
                <a:latin typeface="Avenir Book" panose="02000503020000020003" pitchFamily="2" charset="0"/>
              </a:rPr>
              <a:t>.</a:t>
            </a:r>
            <a:endParaRPr lang="en" altLang="zh-CN" b="1" i="0" dirty="0">
              <a:solidFill>
                <a:srgbClr val="444444"/>
              </a:solidFill>
              <a:effectLst/>
              <a:latin typeface="Avenir Book" panose="02000503020000020003" pitchFamily="2" charset="0"/>
            </a:endParaRPr>
          </a:p>
        </p:txBody>
      </p:sp>
      <p:pic>
        <p:nvPicPr>
          <p:cNvPr id="20" name="图片 19">
            <a:extLst>
              <a:ext uri="{FF2B5EF4-FFF2-40B4-BE49-F238E27FC236}">
                <a16:creationId xmlns:a16="http://schemas.microsoft.com/office/drawing/2014/main" id="{F282C154-87F2-EA46-86B9-F6ADF001A7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12798" y="1924022"/>
            <a:ext cx="5065594" cy="2524345"/>
          </a:xfrm>
          <a:prstGeom prst="rect">
            <a:avLst/>
          </a:prstGeom>
        </p:spPr>
      </p:pic>
      <p:pic>
        <p:nvPicPr>
          <p:cNvPr id="13" name="图片 12">
            <a:extLst>
              <a:ext uri="{FF2B5EF4-FFF2-40B4-BE49-F238E27FC236}">
                <a16:creationId xmlns:a16="http://schemas.microsoft.com/office/drawing/2014/main" id="{27D17113-375B-8949-9792-DBB9BB0BB0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59785" y="5939825"/>
            <a:ext cx="5168900" cy="571500"/>
          </a:xfrm>
          <a:prstGeom prst="rect">
            <a:avLst/>
          </a:prstGeom>
        </p:spPr>
      </p:pic>
    </p:spTree>
    <p:extLst>
      <p:ext uri="{BB962C8B-B14F-4D97-AF65-F5344CB8AC3E}">
        <p14:creationId xmlns:p14="http://schemas.microsoft.com/office/powerpoint/2010/main" val="22267685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4647" y="511715"/>
            <a:ext cx="6258151" cy="1231106"/>
          </a:xfrm>
          <a:prstGeom prst="rect">
            <a:avLst/>
          </a:prstGeom>
          <a:noFill/>
        </p:spPr>
        <p:txBody>
          <a:bodyPr wrap="square" rtlCol="0">
            <a:spAutoFit/>
          </a:bodyPr>
          <a:lstStyle/>
          <a:p>
            <a:r>
              <a:rPr lang="en-US" altLang="zh-CN" sz="2800" dirty="0">
                <a:solidFill>
                  <a:schemeClr val="tx1">
                    <a:lumMod val="85000"/>
                    <a:lumOff val="15000"/>
                  </a:schemeClr>
                </a:solidFill>
                <a:latin typeface="Futura Medium" panose="020B0602020204020303" pitchFamily="34" charset="-79"/>
                <a:cs typeface="Futura Medium" panose="020B0602020204020303" pitchFamily="34" charset="-79"/>
                <a:sym typeface="+mn-lt"/>
              </a:rPr>
              <a:t>HTML-CSS-JS </a:t>
            </a:r>
            <a:r>
              <a:rPr lang="en-US" altLang="zh-CN" sz="2800" dirty="0" err="1">
                <a:solidFill>
                  <a:schemeClr val="tx1">
                    <a:lumMod val="85000"/>
                    <a:lumOff val="15000"/>
                  </a:schemeClr>
                </a:solidFill>
                <a:latin typeface="Futura Medium" panose="020B0602020204020303" pitchFamily="34" charset="-79"/>
                <a:cs typeface="Futura Medium" panose="020B0602020204020303" pitchFamily="34" charset="-79"/>
                <a:sym typeface="+mn-lt"/>
              </a:rPr>
              <a:t>PROjECT</a:t>
            </a:r>
            <a:r>
              <a:rPr lang="en-US" altLang="zh-CN" sz="2800" dirty="0">
                <a:solidFill>
                  <a:schemeClr val="tx1">
                    <a:lumMod val="85000"/>
                    <a:lumOff val="15000"/>
                  </a:schemeClr>
                </a:solidFill>
                <a:latin typeface="Futura Medium" panose="020B0602020204020303" pitchFamily="34" charset="-79"/>
                <a:cs typeface="Futura Medium" panose="020B0602020204020303" pitchFamily="34" charset="-79"/>
                <a:sym typeface="+mn-lt"/>
              </a:rPr>
              <a:t>: </a:t>
            </a:r>
            <a:r>
              <a:rPr lang="en" altLang="zh-CN" b="1" dirty="0">
                <a:latin typeface="FUTURA MEDIUM" panose="020B0602020204020303" pitchFamily="34" charset="-79"/>
                <a:cs typeface="FUTURA MEDIUM" panose="020B0602020204020303" pitchFamily="34" charset="-79"/>
              </a:rPr>
              <a:t>A second-hand goods trading WeChat applet</a:t>
            </a:r>
            <a:r>
              <a:rPr lang="zh-CN" altLang="en-US" b="1" dirty="0">
                <a:latin typeface="FUTURA MEDIUM" panose="020B0602020204020303" pitchFamily="34" charset="-79"/>
                <a:cs typeface="FUTURA MEDIUM" panose="020B0602020204020303" pitchFamily="34" charset="-79"/>
              </a:rPr>
              <a:t>（</a:t>
            </a:r>
            <a:r>
              <a:rPr lang="en-US" altLang="zh-CN" b="1" dirty="0">
                <a:latin typeface="FUTURA MEDIUM" panose="020B0602020204020303" pitchFamily="34" charset="-79"/>
                <a:cs typeface="FUTURA MEDIUM" panose="020B0602020204020303" pitchFamily="34" charset="-79"/>
              </a:rPr>
              <a:t>Software Engineering)</a:t>
            </a:r>
            <a:br>
              <a:rPr lang="en" altLang="zh-CN" sz="2800" dirty="0"/>
            </a:br>
            <a:endParaRPr lang="zh-CN" altLang="en-US" sz="2800" dirty="0">
              <a:solidFill>
                <a:schemeClr val="tx1">
                  <a:lumMod val="85000"/>
                  <a:lumOff val="15000"/>
                </a:schemeClr>
              </a:solidFill>
              <a:latin typeface="Futura Medium" panose="020B0602020204020303" pitchFamily="34" charset="-79"/>
              <a:cs typeface="Futura Medium" panose="020B0602020204020303" pitchFamily="34" charset="-79"/>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47" name="图片 46">
            <a:extLst>
              <a:ext uri="{FF2B5EF4-FFF2-40B4-BE49-F238E27FC236}">
                <a16:creationId xmlns:a16="http://schemas.microsoft.com/office/drawing/2014/main" id="{8F264954-EE4B-C148-AA23-A01B260E09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3765" y="514287"/>
            <a:ext cx="2387600" cy="850900"/>
          </a:xfrm>
          <a:prstGeom prst="rect">
            <a:avLst/>
          </a:prstGeom>
        </p:spPr>
      </p:pic>
      <p:sp>
        <p:nvSpPr>
          <p:cNvPr id="16" name="文本框 15">
            <a:extLst>
              <a:ext uri="{FF2B5EF4-FFF2-40B4-BE49-F238E27FC236}">
                <a16:creationId xmlns:a16="http://schemas.microsoft.com/office/drawing/2014/main" id="{95975F15-2CDB-1143-AC58-D84411F202EA}"/>
              </a:ext>
            </a:extLst>
          </p:cNvPr>
          <p:cNvSpPr txBox="1"/>
          <p:nvPr/>
        </p:nvSpPr>
        <p:spPr>
          <a:xfrm>
            <a:off x="7552851" y="4305162"/>
            <a:ext cx="2225040" cy="338554"/>
          </a:xfrm>
          <a:prstGeom prst="rect">
            <a:avLst/>
          </a:prstGeom>
          <a:noFill/>
        </p:spPr>
        <p:txBody>
          <a:bodyPr wrap="square" rtlCol="0">
            <a:sp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ctr"/>
            <a:r>
              <a:rPr lang="zh-CN" altLang="en-US" sz="1600" dirty="0">
                <a:effectLst/>
                <a:latin typeface="+mn-lt"/>
                <a:ea typeface="+mn-ea"/>
                <a:cs typeface="+mn-ea"/>
                <a:sym typeface="+mn-lt"/>
              </a:rPr>
              <a:t>输入你的标题</a:t>
            </a:r>
          </a:p>
        </p:txBody>
      </p:sp>
      <p:sp>
        <p:nvSpPr>
          <p:cNvPr id="15" name="文本框 14">
            <a:extLst>
              <a:ext uri="{FF2B5EF4-FFF2-40B4-BE49-F238E27FC236}">
                <a16:creationId xmlns:a16="http://schemas.microsoft.com/office/drawing/2014/main" id="{47E39F39-2658-0B42-A950-22DB2DBE63D1}"/>
              </a:ext>
            </a:extLst>
          </p:cNvPr>
          <p:cNvSpPr txBox="1"/>
          <p:nvPr/>
        </p:nvSpPr>
        <p:spPr>
          <a:xfrm flipH="1">
            <a:off x="5226948" y="1924022"/>
            <a:ext cx="609600" cy="369332"/>
          </a:xfrm>
          <a:prstGeom prst="rect">
            <a:avLst/>
          </a:prstGeom>
          <a:noFill/>
        </p:spPr>
        <p:txBody>
          <a:bodyPr wrap="square" rtlCol="0">
            <a:spAutoFit/>
          </a:bodyPr>
          <a:lstStyle/>
          <a:p>
            <a:r>
              <a:rPr kumimoji="1" lang="en-US" altLang="zh-CN" dirty="0"/>
              <a:t>:</a:t>
            </a:r>
            <a:endParaRPr kumimoji="1" lang="zh-CN" altLang="en-US" dirty="0"/>
          </a:p>
        </p:txBody>
      </p:sp>
      <p:sp>
        <p:nvSpPr>
          <p:cNvPr id="19" name="矩形 18">
            <a:extLst>
              <a:ext uri="{FF2B5EF4-FFF2-40B4-BE49-F238E27FC236}">
                <a16:creationId xmlns:a16="http://schemas.microsoft.com/office/drawing/2014/main" id="{2B6DA087-7E1F-BA4E-9A7E-8947D7424989}"/>
              </a:ext>
            </a:extLst>
          </p:cNvPr>
          <p:cNvSpPr/>
          <p:nvPr/>
        </p:nvSpPr>
        <p:spPr>
          <a:xfrm>
            <a:off x="1967017" y="5433267"/>
            <a:ext cx="8257966" cy="1323439"/>
          </a:xfrm>
          <a:prstGeom prst="rect">
            <a:avLst/>
          </a:prstGeom>
        </p:spPr>
        <p:txBody>
          <a:bodyPr wrap="square">
            <a:spAutoFit/>
          </a:bodyPr>
          <a:lstStyle/>
          <a:p>
            <a:pPr algn="ctr"/>
            <a:r>
              <a:rPr lang="en" altLang="zh-CN" sz="1600" dirty="0">
                <a:solidFill>
                  <a:srgbClr val="444444"/>
                </a:solidFill>
                <a:latin typeface="Avenir Book" panose="02000503020000020003" pitchFamily="2" charset="0"/>
              </a:rPr>
              <a:t>For each issue, we can look at its corresponding location in the code and make changes to it. SonarQube also gives reasons why we need to make such changes.</a:t>
            </a:r>
          </a:p>
          <a:p>
            <a:pPr algn="ctr"/>
            <a:endParaRPr lang="en" altLang="zh-CN" sz="1600" dirty="0">
              <a:solidFill>
                <a:srgbClr val="444444"/>
              </a:solidFill>
              <a:latin typeface="Avenir Book" panose="02000503020000020003" pitchFamily="2" charset="0"/>
            </a:endParaRPr>
          </a:p>
          <a:p>
            <a:pPr algn="ctr"/>
            <a:r>
              <a:rPr lang="en" altLang="zh-CN" sz="1600" dirty="0">
                <a:solidFill>
                  <a:srgbClr val="444444"/>
                </a:solidFill>
                <a:latin typeface="Avenir Book" panose="02000503020000020003" pitchFamily="2" charset="0"/>
              </a:rPr>
              <a:t>There are a lot of empty functions, unused variables, renamed variables and invalid code comments in our code</a:t>
            </a:r>
            <a:r>
              <a:rPr lang="en-US" altLang="zh-CN" sz="1600" dirty="0">
                <a:solidFill>
                  <a:srgbClr val="444444"/>
                </a:solidFill>
                <a:latin typeface="Avenir Book" panose="02000503020000020003" pitchFamily="2" charset="0"/>
              </a:rPr>
              <a:t>.</a:t>
            </a:r>
            <a:endParaRPr lang="en" altLang="zh-CN" sz="1600" i="0" dirty="0">
              <a:solidFill>
                <a:srgbClr val="444444"/>
              </a:solidFill>
              <a:effectLst/>
              <a:latin typeface="Avenir Book" panose="02000503020000020003" pitchFamily="2" charset="0"/>
            </a:endParaRPr>
          </a:p>
        </p:txBody>
      </p:sp>
      <p:pic>
        <p:nvPicPr>
          <p:cNvPr id="10" name="图片 9">
            <a:extLst>
              <a:ext uri="{FF2B5EF4-FFF2-40B4-BE49-F238E27FC236}">
                <a16:creationId xmlns:a16="http://schemas.microsoft.com/office/drawing/2014/main" id="{3213A493-7B75-0F45-9E21-6526090406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13633" y="1520349"/>
            <a:ext cx="7445829" cy="3324770"/>
          </a:xfrm>
          <a:prstGeom prst="rect">
            <a:avLst/>
          </a:prstGeom>
        </p:spPr>
      </p:pic>
      <p:sp>
        <p:nvSpPr>
          <p:cNvPr id="13" name="矩形 12">
            <a:extLst>
              <a:ext uri="{FF2B5EF4-FFF2-40B4-BE49-F238E27FC236}">
                <a16:creationId xmlns:a16="http://schemas.microsoft.com/office/drawing/2014/main" id="{3D585CA1-87E6-334D-B30C-76B6D5E5C705}"/>
              </a:ext>
            </a:extLst>
          </p:cNvPr>
          <p:cNvSpPr/>
          <p:nvPr/>
        </p:nvSpPr>
        <p:spPr>
          <a:xfrm>
            <a:off x="5021827" y="4985442"/>
            <a:ext cx="2148345" cy="400110"/>
          </a:xfrm>
          <a:prstGeom prst="rect">
            <a:avLst/>
          </a:prstGeom>
        </p:spPr>
        <p:txBody>
          <a:bodyPr wrap="none">
            <a:spAutoFit/>
          </a:bodyPr>
          <a:lstStyle/>
          <a:p>
            <a:r>
              <a:rPr lang="en" altLang="zh-CN" sz="2000" b="1" dirty="0">
                <a:solidFill>
                  <a:srgbClr val="444444"/>
                </a:solidFill>
                <a:latin typeface="Avenir Book" panose="02000503020000020003" pitchFamily="2" charset="0"/>
              </a:rPr>
              <a:t>Detail</a:t>
            </a:r>
            <a:r>
              <a:rPr lang="zh-CN" altLang="en-US" sz="2000" b="1" dirty="0">
                <a:solidFill>
                  <a:srgbClr val="444444"/>
                </a:solidFill>
                <a:latin typeface="Avenir Book" panose="02000503020000020003" pitchFamily="2" charset="0"/>
              </a:rPr>
              <a:t> </a:t>
            </a:r>
            <a:r>
              <a:rPr lang="en-US" altLang="zh-CN" sz="2000" b="1" dirty="0">
                <a:solidFill>
                  <a:srgbClr val="444444"/>
                </a:solidFill>
                <a:latin typeface="Avenir Book" panose="02000503020000020003" pitchFamily="2" charset="0"/>
              </a:rPr>
              <a:t>of</a:t>
            </a:r>
            <a:r>
              <a:rPr lang="zh-CN" altLang="en-US" sz="2000" b="1" dirty="0">
                <a:solidFill>
                  <a:srgbClr val="444444"/>
                </a:solidFill>
                <a:latin typeface="Avenir Book" panose="02000503020000020003" pitchFamily="2" charset="0"/>
              </a:rPr>
              <a:t> </a:t>
            </a:r>
            <a:r>
              <a:rPr lang="en-US" altLang="zh-CN" sz="2000" b="1" dirty="0">
                <a:solidFill>
                  <a:srgbClr val="444444"/>
                </a:solidFill>
                <a:latin typeface="Avenir Book" panose="02000503020000020003" pitchFamily="2" charset="0"/>
              </a:rPr>
              <a:t>an</a:t>
            </a:r>
            <a:r>
              <a:rPr lang="zh-CN" altLang="en-US" sz="2000" b="1" dirty="0">
                <a:solidFill>
                  <a:srgbClr val="444444"/>
                </a:solidFill>
                <a:latin typeface="Avenir Book" panose="02000503020000020003" pitchFamily="2" charset="0"/>
              </a:rPr>
              <a:t> </a:t>
            </a:r>
            <a:r>
              <a:rPr lang="en-US" altLang="zh-CN" sz="2000" b="1" dirty="0">
                <a:solidFill>
                  <a:srgbClr val="444444"/>
                </a:solidFill>
                <a:latin typeface="Avenir Book" panose="02000503020000020003" pitchFamily="2" charset="0"/>
              </a:rPr>
              <a:t>issue</a:t>
            </a:r>
            <a:endParaRPr lang="zh-CN" altLang="en-US" sz="2000" b="1" dirty="0"/>
          </a:p>
        </p:txBody>
      </p:sp>
    </p:spTree>
    <p:extLst>
      <p:ext uri="{BB962C8B-B14F-4D97-AF65-F5344CB8AC3E}">
        <p14:creationId xmlns:p14="http://schemas.microsoft.com/office/powerpoint/2010/main" val="38271204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984658"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245805"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9984658"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圆角矩形 7"/>
          <p:cNvSpPr/>
          <p:nvPr/>
        </p:nvSpPr>
        <p:spPr>
          <a:xfrm>
            <a:off x="403122" y="405580"/>
            <a:ext cx="11385755" cy="5958349"/>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4" name="图片 13">
            <a:extLst>
              <a:ext uri="{FF2B5EF4-FFF2-40B4-BE49-F238E27FC236}">
                <a16:creationId xmlns:a16="http://schemas.microsoft.com/office/drawing/2014/main" id="{099D7111-9308-C749-BDD5-594E90B407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0890" y="687810"/>
            <a:ext cx="2387600" cy="850900"/>
          </a:xfrm>
          <a:prstGeom prst="rect">
            <a:avLst/>
          </a:prstGeom>
        </p:spPr>
      </p:pic>
      <p:cxnSp>
        <p:nvCxnSpPr>
          <p:cNvPr id="17" name="直接连接符 8">
            <a:extLst>
              <a:ext uri="{FF2B5EF4-FFF2-40B4-BE49-F238E27FC236}">
                <a16:creationId xmlns:a16="http://schemas.microsoft.com/office/drawing/2014/main" id="{99923182-D637-E548-B746-B733B3804408}"/>
              </a:ext>
            </a:extLst>
          </p:cNvPr>
          <p:cNvCxnSpPr>
            <a:cxnSpLocks/>
          </p:cNvCxnSpPr>
          <p:nvPr/>
        </p:nvCxnSpPr>
        <p:spPr>
          <a:xfrm>
            <a:off x="4431296" y="3368108"/>
            <a:ext cx="358808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6AE5C61A-4401-CE4E-AA64-4CCFD063BDBC}"/>
              </a:ext>
            </a:extLst>
          </p:cNvPr>
          <p:cNvSpPr txBox="1"/>
          <p:nvPr/>
        </p:nvSpPr>
        <p:spPr>
          <a:xfrm>
            <a:off x="5072460" y="2433397"/>
            <a:ext cx="5893831" cy="769441"/>
          </a:xfrm>
          <a:prstGeom prst="rect">
            <a:avLst/>
          </a:prstGeom>
          <a:noFill/>
        </p:spPr>
        <p:txBody>
          <a:bodyPr wrap="square" rtlCol="0">
            <a:spAutoFit/>
          </a:bodyPr>
          <a:lstStyle/>
          <a:p>
            <a:r>
              <a:rPr kumimoji="1" lang="en-US" altLang="zh-CN" sz="4400" dirty="0">
                <a:latin typeface="Futura Medium" panose="020B0602020204020303" pitchFamily="34" charset="-79"/>
                <a:ea typeface="Apple Symbols" panose="02000000000000000000" pitchFamily="2" charset="-79"/>
                <a:cs typeface="Futura Medium" panose="020B0602020204020303" pitchFamily="34" charset="-79"/>
              </a:rPr>
              <a:t>Thanks</a:t>
            </a:r>
            <a:endParaRPr kumimoji="1" lang="zh-CN" altLang="en-US" sz="4400" dirty="0">
              <a:latin typeface="Futura Medium" panose="020B0602020204020303" pitchFamily="34" charset="-79"/>
              <a:ea typeface="Apple Symbols" panose="02000000000000000000" pitchFamily="2" charset="-79"/>
              <a:cs typeface="Futura Medium" panose="020B0602020204020303" pitchFamily="34" charset="-79"/>
            </a:endParaRPr>
          </a:p>
        </p:txBody>
      </p:sp>
      <p:pic>
        <p:nvPicPr>
          <p:cNvPr id="19" name="图片 18">
            <a:extLst>
              <a:ext uri="{FF2B5EF4-FFF2-40B4-BE49-F238E27FC236}">
                <a16:creationId xmlns:a16="http://schemas.microsoft.com/office/drawing/2014/main" id="{5CF9B7A3-09BB-EC40-AB9A-3E552CF8F0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5108" y="4763694"/>
            <a:ext cx="2387600" cy="850900"/>
          </a:xfrm>
          <a:prstGeom prst="rect">
            <a:avLst/>
          </a:prstGeom>
        </p:spPr>
      </p:pic>
      <p:pic>
        <p:nvPicPr>
          <p:cNvPr id="23" name="图片 22">
            <a:extLst>
              <a:ext uri="{FF2B5EF4-FFF2-40B4-BE49-F238E27FC236}">
                <a16:creationId xmlns:a16="http://schemas.microsoft.com/office/drawing/2014/main" id="{48953E30-3F65-C74F-B292-80A0E0239D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9290" y="4701474"/>
            <a:ext cx="2565400" cy="800100"/>
          </a:xfrm>
          <a:prstGeom prst="rect">
            <a:avLst/>
          </a:prstGeom>
        </p:spPr>
      </p:pic>
      <p:pic>
        <p:nvPicPr>
          <p:cNvPr id="25" name="图片 24">
            <a:extLst>
              <a:ext uri="{FF2B5EF4-FFF2-40B4-BE49-F238E27FC236}">
                <a16:creationId xmlns:a16="http://schemas.microsoft.com/office/drawing/2014/main" id="{A0907101-21FE-C047-B67B-458E0F2FC3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87193" y="4599929"/>
            <a:ext cx="1217612" cy="1178431"/>
          </a:xfrm>
          <a:prstGeom prst="rect">
            <a:avLst/>
          </a:prstGeom>
        </p:spPr>
      </p:pic>
    </p:spTree>
    <p:extLst>
      <p:ext uri="{BB962C8B-B14F-4D97-AF65-F5344CB8AC3E}">
        <p14:creationId xmlns:p14="http://schemas.microsoft.com/office/powerpoint/2010/main" val="570880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21583EEF-7902-C34C-98CD-EC0E06649794}"/>
              </a:ext>
            </a:extLst>
          </p:cNvPr>
          <p:cNvSpPr/>
          <p:nvPr/>
        </p:nvSpPr>
        <p:spPr>
          <a:xfrm rot="20667895">
            <a:off x="1790192" y="1309038"/>
            <a:ext cx="3071434" cy="369332"/>
          </a:xfrm>
          <a:prstGeom prst="rect">
            <a:avLst/>
          </a:prstGeom>
          <a:noFill/>
        </p:spPr>
        <p:txBody>
          <a:bodyPr wrap="square" lIns="91440" tIns="45720" rIns="91440" bIns="45720">
            <a:spAutoFit/>
          </a:bodyPr>
          <a:lstStyle/>
          <a:p>
            <a:pPr algn="ctr"/>
            <a:r>
              <a:rPr lang="en" altLang="zh-CN" dirty="0">
                <a:ln w="0"/>
                <a:solidFill>
                  <a:schemeClr val="accent1"/>
                </a:solidFill>
                <a:effectLst>
                  <a:outerShdw blurRad="38100" dist="25400" dir="5400000" algn="ctr" rotWithShape="0">
                    <a:srgbClr val="6E747A">
                      <a:alpha val="43000"/>
                    </a:srgbClr>
                  </a:outerShdw>
                </a:effectLst>
              </a:rPr>
              <a:t>Code Quality and Security</a:t>
            </a:r>
            <a:endParaRPr lang="zh-CN" altLang="en-US" sz="5400" dirty="0">
              <a:ln w="0"/>
              <a:solidFill>
                <a:schemeClr val="accent1"/>
              </a:solidFill>
              <a:effectLst>
                <a:outerShdw blurRad="38100" dist="25400" dir="5400000" algn="ctr" rotWithShape="0">
                  <a:srgbClr val="6E747A">
                    <a:alpha val="43000"/>
                  </a:srgbClr>
                </a:outerShdw>
              </a:effectLst>
            </a:endParaRPr>
          </a:p>
        </p:txBody>
      </p:sp>
      <p:sp>
        <p:nvSpPr>
          <p:cNvPr id="10" name="矩形 9">
            <a:extLst>
              <a:ext uri="{FF2B5EF4-FFF2-40B4-BE49-F238E27FC236}">
                <a16:creationId xmlns:a16="http://schemas.microsoft.com/office/drawing/2014/main" id="{4F8832D7-71BA-EF4B-A07D-CDAC62583773}"/>
              </a:ext>
            </a:extLst>
          </p:cNvPr>
          <p:cNvSpPr/>
          <p:nvPr/>
        </p:nvSpPr>
        <p:spPr>
          <a:xfrm rot="1685310">
            <a:off x="4332545" y="1880668"/>
            <a:ext cx="2559959" cy="400110"/>
          </a:xfrm>
          <a:prstGeom prst="rect">
            <a:avLst/>
          </a:prstGeom>
          <a:noFill/>
        </p:spPr>
        <p:txBody>
          <a:bodyPr wrap="square" lIns="91440" tIns="45720" rIns="91440" bIns="45720">
            <a:spAutoFit/>
          </a:bodyPr>
          <a:lstStyle/>
          <a:p>
            <a:pPr algn="ctr"/>
            <a:r>
              <a:rPr lang="en" altLang="zh-CN" sz="2000" b="1" dirty="0">
                <a:ln w="12700">
                  <a:solidFill>
                    <a:schemeClr val="accent5"/>
                  </a:solidFill>
                  <a:prstDash val="solid"/>
                </a:ln>
                <a:pattFill prst="ltDnDiag">
                  <a:fgClr>
                    <a:schemeClr val="accent5">
                      <a:lumMod val="60000"/>
                      <a:lumOff val="40000"/>
                    </a:schemeClr>
                  </a:fgClr>
                  <a:bgClr>
                    <a:schemeClr val="bg1"/>
                  </a:bgClr>
                </a:pattFill>
                <a:latin typeface="Roboto"/>
              </a:rPr>
              <a:t>Code Reviews</a:t>
            </a:r>
            <a:endParaRPr lang="zh-CN" altLang="en-US" sz="2000" b="1" dirty="0">
              <a:ln w="12700">
                <a:solidFill>
                  <a:schemeClr val="accent5"/>
                </a:solidFill>
                <a:prstDash val="solid"/>
              </a:ln>
              <a:pattFill prst="ltDnDiag">
                <a:fgClr>
                  <a:schemeClr val="accent5">
                    <a:lumMod val="60000"/>
                    <a:lumOff val="40000"/>
                  </a:schemeClr>
                </a:fgClr>
                <a:bgClr>
                  <a:schemeClr val="bg1"/>
                </a:bgClr>
              </a:pattFill>
            </a:endParaRPr>
          </a:p>
        </p:txBody>
      </p:sp>
      <p:sp>
        <p:nvSpPr>
          <p:cNvPr id="11" name="矩形 10">
            <a:extLst>
              <a:ext uri="{FF2B5EF4-FFF2-40B4-BE49-F238E27FC236}">
                <a16:creationId xmlns:a16="http://schemas.microsoft.com/office/drawing/2014/main" id="{14B744BD-EFCF-FA40-A032-0078A6234A7B}"/>
              </a:ext>
            </a:extLst>
          </p:cNvPr>
          <p:cNvSpPr/>
          <p:nvPr/>
        </p:nvSpPr>
        <p:spPr>
          <a:xfrm rot="21096039">
            <a:off x="6938808" y="1533183"/>
            <a:ext cx="3198312" cy="369332"/>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 altLang="zh-CN" b="1" dirty="0">
                <a:ln/>
                <a:solidFill>
                  <a:schemeClr val="accent5">
                    <a:lumMod val="75000"/>
                  </a:schemeClr>
                </a:solidFill>
                <a:hlinkClick r:id="rId3">
                  <a:extLst>
                    <a:ext uri="{A12FA001-AC4F-418D-AE19-62706E023703}">
                      <ahyp:hlinkClr xmlns:ahyp="http://schemas.microsoft.com/office/drawing/2018/hyperlinkcolor" val="tx"/>
                    </a:ext>
                  </a:extLst>
                </a:hlinkClick>
              </a:rPr>
              <a:t>27 programming languages</a:t>
            </a:r>
            <a:endParaRPr lang="zh-CN" altLang="en-US" sz="5400" b="1" dirty="0">
              <a:ln/>
              <a:solidFill>
                <a:schemeClr val="accent5">
                  <a:lumMod val="75000"/>
                </a:schemeClr>
              </a:solidFill>
            </a:endParaRPr>
          </a:p>
        </p:txBody>
      </p:sp>
      <p:sp>
        <p:nvSpPr>
          <p:cNvPr id="12" name="矩形 11">
            <a:extLst>
              <a:ext uri="{FF2B5EF4-FFF2-40B4-BE49-F238E27FC236}">
                <a16:creationId xmlns:a16="http://schemas.microsoft.com/office/drawing/2014/main" id="{041EFD0D-34A2-9F47-AA6E-9498E293BE07}"/>
              </a:ext>
            </a:extLst>
          </p:cNvPr>
          <p:cNvSpPr/>
          <p:nvPr/>
        </p:nvSpPr>
        <p:spPr>
          <a:xfrm rot="21177719">
            <a:off x="2649575" y="3226223"/>
            <a:ext cx="4839786" cy="369332"/>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 altLang="zh-CN" dirty="0">
                <a:ln w="0"/>
                <a:gradFill>
                  <a:gsLst>
                    <a:gs pos="21000">
                      <a:srgbClr val="53575C"/>
                    </a:gs>
                    <a:gs pos="88000">
                      <a:srgbClr val="C5C7CA"/>
                    </a:gs>
                  </a:gsLst>
                  <a:lin ang="5400000"/>
                </a:gradFill>
              </a:rPr>
              <a:t>pairing-up with your existing software pipeline</a:t>
            </a:r>
            <a:endParaRPr lang="zh-CN" altLang="en-US" sz="5400" dirty="0">
              <a:ln w="0"/>
              <a:gradFill>
                <a:gsLst>
                  <a:gs pos="21000">
                    <a:srgbClr val="53575C"/>
                  </a:gs>
                  <a:gs pos="88000">
                    <a:srgbClr val="C5C7CA"/>
                  </a:gs>
                </a:gsLst>
                <a:lin ang="5400000"/>
              </a:gradFill>
            </a:endParaRPr>
          </a:p>
        </p:txBody>
      </p:sp>
      <p:sp>
        <p:nvSpPr>
          <p:cNvPr id="16" name="矩形 15">
            <a:extLst>
              <a:ext uri="{FF2B5EF4-FFF2-40B4-BE49-F238E27FC236}">
                <a16:creationId xmlns:a16="http://schemas.microsoft.com/office/drawing/2014/main" id="{86D4B174-EC36-394E-85A5-9AB4E1A88A5C}"/>
              </a:ext>
            </a:extLst>
          </p:cNvPr>
          <p:cNvSpPr/>
          <p:nvPr/>
        </p:nvSpPr>
        <p:spPr>
          <a:xfrm rot="1550577">
            <a:off x="1006264" y="4342388"/>
            <a:ext cx="2848857" cy="400110"/>
          </a:xfrm>
          <a:prstGeom prst="rect">
            <a:avLst/>
          </a:prstGeom>
          <a:noFill/>
        </p:spPr>
        <p:txBody>
          <a:bodyPr wrap="none" lIns="91440" tIns="45720" rIns="91440" bIns="45720">
            <a:spAutoFit/>
          </a:bodyPr>
          <a:lstStyle/>
          <a:p>
            <a:pPr algn="ctr"/>
            <a:r>
              <a:rPr lang="en" altLang="zh-CN" sz="2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100,000 organizations</a:t>
            </a:r>
            <a:endParaRPr lang="zh-CN" altLang="en-US" sz="2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8" name="矩形 17">
            <a:extLst>
              <a:ext uri="{FF2B5EF4-FFF2-40B4-BE49-F238E27FC236}">
                <a16:creationId xmlns:a16="http://schemas.microsoft.com/office/drawing/2014/main" id="{809D6863-E201-7B49-A630-E960362F7450}"/>
              </a:ext>
            </a:extLst>
          </p:cNvPr>
          <p:cNvSpPr/>
          <p:nvPr/>
        </p:nvSpPr>
        <p:spPr>
          <a:xfrm rot="20934515">
            <a:off x="3805208" y="5432515"/>
            <a:ext cx="3467961" cy="707886"/>
          </a:xfrm>
          <a:prstGeom prst="rect">
            <a:avLst/>
          </a:prstGeom>
          <a:noFill/>
        </p:spPr>
        <p:txBody>
          <a:bodyPr wrap="square" lIns="91440" tIns="45720" rIns="91440" bIns="45720">
            <a:spAutoFit/>
          </a:bodyPr>
          <a:lstStyle/>
          <a:p>
            <a:pPr algn="ctr"/>
            <a:r>
              <a:rPr lang="en-US" altLang="zh-CN" sz="2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Built-n</a:t>
            </a:r>
            <a:r>
              <a:rPr lang="zh-CN" altLang="en-US" sz="2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a:t>
            </a:r>
            <a:r>
              <a:rPr lang="en-US" altLang="zh-CN" sz="2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integration</a:t>
            </a:r>
            <a:endParaRPr lang="en" altLang="zh-CN" sz="2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a:p>
            <a:pPr algn="ctr"/>
            <a:r>
              <a:rPr lang="en" altLang="zh-CN" sz="2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no configuration approach</a:t>
            </a:r>
            <a:endParaRPr lang="zh-CN" altLang="en-US" sz="2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9" name="矩形 18">
            <a:extLst>
              <a:ext uri="{FF2B5EF4-FFF2-40B4-BE49-F238E27FC236}">
                <a16:creationId xmlns:a16="http://schemas.microsoft.com/office/drawing/2014/main" id="{6144ACD3-132C-E949-A5F2-DF1B3D4CC9BE}"/>
              </a:ext>
            </a:extLst>
          </p:cNvPr>
          <p:cNvSpPr/>
          <p:nvPr/>
        </p:nvSpPr>
        <p:spPr>
          <a:xfrm>
            <a:off x="6835943" y="4421094"/>
            <a:ext cx="5220147" cy="646331"/>
          </a:xfrm>
          <a:prstGeom prst="rect">
            <a:avLst/>
          </a:prstGeom>
          <a:noFill/>
        </p:spPr>
        <p:txBody>
          <a:bodyPr wrap="none" lIns="91440" tIns="45720" rIns="91440" bIns="45720">
            <a:spAutoFit/>
          </a:bodyPr>
          <a:lstStyle/>
          <a:p>
            <a:pPr algn="ctr"/>
            <a:r>
              <a:rPr lang="en-US" altLang="zh-CN"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Continuous</a:t>
            </a:r>
            <a:r>
              <a:rPr lang="zh-CN" alt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n-US" altLang="zh-CN"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integration</a:t>
            </a:r>
            <a:r>
              <a:rPr lang="zh-CN" alt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n-US" altLang="zh-CN"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engines</a:t>
            </a:r>
            <a:endParaRPr lang="en" altLang="zh-CN"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pPr algn="ctr"/>
            <a:r>
              <a:rPr lang="en" altLang="zh-CN"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Jenkins, Azure DevOps, TeamCity, Bamboo,…</a:t>
            </a:r>
            <a:endParaRPr lang="zh-CN" altLang="en-US"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20" name="矩形 19">
            <a:extLst>
              <a:ext uri="{FF2B5EF4-FFF2-40B4-BE49-F238E27FC236}">
                <a16:creationId xmlns:a16="http://schemas.microsoft.com/office/drawing/2014/main" id="{670C7F6E-980E-AD42-8CA4-C3DF28F44895}"/>
              </a:ext>
            </a:extLst>
          </p:cNvPr>
          <p:cNvSpPr/>
          <p:nvPr/>
        </p:nvSpPr>
        <p:spPr>
          <a:xfrm rot="21147447">
            <a:off x="8557864" y="5172656"/>
            <a:ext cx="3228227" cy="1631216"/>
          </a:xfrm>
          <a:prstGeom prst="rect">
            <a:avLst/>
          </a:prstGeom>
          <a:noFill/>
        </p:spPr>
        <p:txBody>
          <a:bodyPr wrap="square" lIns="91440" tIns="45720" rIns="91440" bIns="45720">
            <a:spAutoFit/>
          </a:bodyPr>
          <a:lstStyle/>
          <a:p>
            <a:pPr algn="ctr"/>
            <a:endParaRPr lang="en" altLang="zh-CN" sz="20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a:p>
            <a:pPr algn="ctr"/>
            <a:r>
              <a:rPr lang="en-US" altLang="zh-CN" sz="20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Source</a:t>
            </a:r>
            <a:r>
              <a:rPr lang="zh-CN" altLang="en-US" sz="20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altLang="zh-CN" sz="20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configuration</a:t>
            </a:r>
            <a:r>
              <a:rPr lang="zh-CN" altLang="en-US" sz="20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altLang="zh-CN" sz="20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management</a:t>
            </a:r>
            <a:r>
              <a:rPr lang="zh-CN" altLang="en-US" sz="20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altLang="zh-CN" sz="20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to0l</a:t>
            </a:r>
          </a:p>
          <a:p>
            <a:pPr algn="ctr"/>
            <a:r>
              <a:rPr lang="en" altLang="zh-CN" sz="20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Git, Subversion, CVS, Mercurial, …</a:t>
            </a:r>
            <a:endParaRPr lang="zh-CN" altLang="en-US" sz="20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pic>
        <p:nvPicPr>
          <p:cNvPr id="13" name="图片 12">
            <a:extLst>
              <a:ext uri="{FF2B5EF4-FFF2-40B4-BE49-F238E27FC236}">
                <a16:creationId xmlns:a16="http://schemas.microsoft.com/office/drawing/2014/main" id="{DFD59890-E1C0-604A-8265-8D420CC40E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1362" y="504588"/>
            <a:ext cx="2387600" cy="850900"/>
          </a:xfrm>
          <a:prstGeom prst="rect">
            <a:avLst/>
          </a:prstGeom>
        </p:spPr>
      </p:pic>
      <p:sp>
        <p:nvSpPr>
          <p:cNvPr id="14" name="文本框 13">
            <a:extLst>
              <a:ext uri="{FF2B5EF4-FFF2-40B4-BE49-F238E27FC236}">
                <a16:creationId xmlns:a16="http://schemas.microsoft.com/office/drawing/2014/main" id="{165D5D28-1045-8A47-8A3E-F3681983BCB9}"/>
              </a:ext>
            </a:extLst>
          </p:cNvPr>
          <p:cNvSpPr txBox="1"/>
          <p:nvPr/>
        </p:nvSpPr>
        <p:spPr>
          <a:xfrm>
            <a:off x="904648" y="511715"/>
            <a:ext cx="3776202" cy="523220"/>
          </a:xfrm>
          <a:prstGeom prst="rect">
            <a:avLst/>
          </a:prstGeom>
          <a:noFill/>
        </p:spPr>
        <p:txBody>
          <a:bodyPr wrap="square" rtlCol="0">
            <a:spAutoFit/>
          </a:bodyPr>
          <a:lstStyle/>
          <a:p>
            <a:r>
              <a:rPr lang="en-US" altLang="zh-CN" sz="2800" dirty="0">
                <a:solidFill>
                  <a:schemeClr val="tx1">
                    <a:lumMod val="85000"/>
                    <a:lumOff val="15000"/>
                  </a:schemeClr>
                </a:solidFill>
                <a:latin typeface="Futura Medium" panose="020B0602020204020303" pitchFamily="34" charset="-79"/>
                <a:cs typeface="Futura Medium" panose="020B0602020204020303" pitchFamily="34" charset="-79"/>
                <a:sym typeface="+mn-lt"/>
              </a:rPr>
              <a:t>About</a:t>
            </a:r>
            <a:r>
              <a:rPr lang="zh-CN" altLang="en-US" sz="2800" dirty="0">
                <a:solidFill>
                  <a:schemeClr val="tx1">
                    <a:lumMod val="85000"/>
                    <a:lumOff val="15000"/>
                  </a:schemeClr>
                </a:solidFill>
                <a:latin typeface="Futura Medium" panose="020B0602020204020303" pitchFamily="34" charset="-79"/>
                <a:cs typeface="Futura Medium" panose="020B0602020204020303" pitchFamily="34" charset="-79"/>
                <a:sym typeface="+mn-lt"/>
              </a:rPr>
              <a:t> </a:t>
            </a:r>
            <a:r>
              <a:rPr lang="en-US" altLang="zh-CN" sz="2800" dirty="0">
                <a:solidFill>
                  <a:schemeClr val="tx1">
                    <a:lumMod val="85000"/>
                    <a:lumOff val="15000"/>
                  </a:schemeClr>
                </a:solidFill>
                <a:latin typeface="Futura Medium" panose="020B0602020204020303" pitchFamily="34" charset="-79"/>
                <a:cs typeface="Futura Medium" panose="020B0602020204020303" pitchFamily="34" charset="-79"/>
                <a:sym typeface="+mn-lt"/>
              </a:rPr>
              <a:t>SonarQube</a:t>
            </a:r>
            <a:endParaRPr lang="zh-CN" altLang="en-US" sz="2800" dirty="0">
              <a:solidFill>
                <a:schemeClr val="tx1">
                  <a:lumMod val="85000"/>
                  <a:lumOff val="15000"/>
                </a:schemeClr>
              </a:solidFill>
              <a:latin typeface="Futura Medium" panose="020B0602020204020303" pitchFamily="34" charset="-79"/>
              <a:cs typeface="Futura Medium" panose="020B0602020204020303" pitchFamily="34" charset="-79"/>
              <a:sym typeface="+mn-lt"/>
            </a:endParaRPr>
          </a:p>
        </p:txBody>
      </p:sp>
      <p:sp>
        <p:nvSpPr>
          <p:cNvPr id="3" name="矩形 2">
            <a:extLst>
              <a:ext uri="{FF2B5EF4-FFF2-40B4-BE49-F238E27FC236}">
                <a16:creationId xmlns:a16="http://schemas.microsoft.com/office/drawing/2014/main" id="{81114E98-1509-F844-A27B-B53199D3D784}"/>
              </a:ext>
            </a:extLst>
          </p:cNvPr>
          <p:cNvSpPr/>
          <p:nvPr/>
        </p:nvSpPr>
        <p:spPr>
          <a:xfrm rot="1324888">
            <a:off x="8115713" y="3022084"/>
            <a:ext cx="3164649" cy="369332"/>
          </a:xfrm>
          <a:prstGeom prst="rect">
            <a:avLst/>
          </a:prstGeom>
        </p:spPr>
        <p:txBody>
          <a:bodyPr wrap="none">
            <a:spAutoFit/>
          </a:bodyPr>
          <a:lstStyle/>
          <a:p>
            <a:pPr algn="ctr"/>
            <a:r>
              <a:rPr lang="en" altLang="zh-CN" dirty="0">
                <a:latin typeface="Hei" pitchFamily="2" charset="-122"/>
                <a:ea typeface="Hei" pitchFamily="2" charset="-122"/>
              </a:rPr>
              <a:t>clear remediation guidance</a:t>
            </a:r>
            <a:endParaRPr lang="zh-CN" alt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4" name="矩形 3">
            <a:extLst>
              <a:ext uri="{FF2B5EF4-FFF2-40B4-BE49-F238E27FC236}">
                <a16:creationId xmlns:a16="http://schemas.microsoft.com/office/drawing/2014/main" id="{FCA78F43-ABB8-0C48-9E04-DC2FF89365B8}"/>
              </a:ext>
            </a:extLst>
          </p:cNvPr>
          <p:cNvSpPr/>
          <p:nvPr/>
        </p:nvSpPr>
        <p:spPr>
          <a:xfrm>
            <a:off x="4389106" y="3805060"/>
            <a:ext cx="3892412" cy="461665"/>
          </a:xfrm>
          <a:prstGeom prst="rect">
            <a:avLst/>
          </a:prstGeom>
          <a:noFill/>
        </p:spPr>
        <p:txBody>
          <a:bodyPr wrap="none" lIns="91440" tIns="45720" rIns="91440" bIns="45720">
            <a:spAutoFit/>
          </a:bodyPr>
          <a:lstStyle/>
          <a:p>
            <a:pPr algn="ctr"/>
            <a:r>
              <a:rPr lang="en" altLang="zh-CN" sz="2400" b="1" i="0" kern="1200"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i" pitchFamily="2" charset="-122"/>
                <a:ea typeface="Hei" pitchFamily="2" charset="-122"/>
                <a:cs typeface="+mn-cs"/>
              </a:rPr>
              <a:t>understand and fix issues</a:t>
            </a:r>
            <a:endParaRPr lang="zh-CN" altLang="en-US" sz="2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19976843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linds(horizontal)">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dissolv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500"/>
                                        <p:tgtEl>
                                          <p:spTgt spid="18"/>
                                        </p:tgtEl>
                                        <p:attrNameLst>
                                          <p:attrName>ppt_y</p:attrName>
                                        </p:attrNameLst>
                                      </p:cBhvr>
                                      <p:tavLst>
                                        <p:tav tm="0">
                                          <p:val>
                                            <p:strVal val="#ppt_y+#ppt_h*1.125000"/>
                                          </p:val>
                                        </p:tav>
                                        <p:tav tm="100000">
                                          <p:val>
                                            <p:strVal val="#ppt_y"/>
                                          </p:val>
                                        </p:tav>
                                      </p:tavLst>
                                    </p:anim>
                                    <p:animEffect transition="in" filter="wipe(up)">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12" presetClass="entr" presetSubtype="4"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anim calcmode="lin" valueType="num">
                                      <p:cBhvr additive="base">
                                        <p:cTn id="48" dur="500"/>
                                        <p:tgtEl>
                                          <p:spTgt spid="19"/>
                                        </p:tgtEl>
                                        <p:attrNameLst>
                                          <p:attrName>ppt_y</p:attrName>
                                        </p:attrNameLst>
                                      </p:cBhvr>
                                      <p:tavLst>
                                        <p:tav tm="0">
                                          <p:val>
                                            <p:strVal val="#ppt_y+#ppt_h*1.125000"/>
                                          </p:val>
                                        </p:tav>
                                        <p:tav tm="100000">
                                          <p:val>
                                            <p:strVal val="#ppt_y"/>
                                          </p:val>
                                        </p:tav>
                                      </p:tavLst>
                                    </p:anim>
                                    <p:animEffect transition="in" filter="wipe(up)">
                                      <p:cBhvr>
                                        <p:cTn id="49" dur="500"/>
                                        <p:tgtEl>
                                          <p:spTgt spid="19"/>
                                        </p:tgtEl>
                                      </p:cBhvr>
                                    </p:animEffect>
                                  </p:childTnLst>
                                </p:cTn>
                              </p:par>
                            </p:childTnLst>
                          </p:cTn>
                        </p:par>
                      </p:childTnLst>
                    </p:cTn>
                  </p:par>
                  <p:par>
                    <p:cTn id="50" fill="hold">
                      <p:stCondLst>
                        <p:cond delay="indefinite"/>
                      </p:stCondLst>
                      <p:childTnLst>
                        <p:par>
                          <p:cTn id="51" fill="hold">
                            <p:stCondLst>
                              <p:cond delay="0"/>
                            </p:stCondLst>
                            <p:childTnLst>
                              <p:par>
                                <p:cTn id="52" presetID="12" presetClass="entr" presetSubtype="4"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500"/>
                                        <p:tgtEl>
                                          <p:spTgt spid="20"/>
                                        </p:tgtEl>
                                        <p:attrNameLst>
                                          <p:attrName>ppt_y</p:attrName>
                                        </p:attrNameLst>
                                      </p:cBhvr>
                                      <p:tavLst>
                                        <p:tav tm="0">
                                          <p:val>
                                            <p:strVal val="#ppt_y+#ppt_h*1.125000"/>
                                          </p:val>
                                        </p:tav>
                                        <p:tav tm="100000">
                                          <p:val>
                                            <p:strVal val="#ppt_y"/>
                                          </p:val>
                                        </p:tav>
                                      </p:tavLst>
                                    </p:anim>
                                    <p:animEffect transition="in" filter="wipe(up)">
                                      <p:cBhvr>
                                        <p:cTn id="5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2" grpId="0"/>
      <p:bldP spid="16" grpId="0"/>
      <p:bldP spid="18" grpId="0"/>
      <p:bldP spid="19" grpId="0"/>
      <p:bldP spid="20" grpId="0"/>
      <p:bldP spid="3"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9984658"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圆角矩形 5"/>
          <p:cNvSpPr/>
          <p:nvPr/>
        </p:nvSpPr>
        <p:spPr>
          <a:xfrm>
            <a:off x="403122" y="449825"/>
            <a:ext cx="11385755" cy="5958349"/>
          </a:xfrm>
          <a:prstGeom prst="roundRect">
            <a:avLst>
              <a:gd name="adj" fmla="val 1568"/>
            </a:avLst>
          </a:prstGeom>
          <a:solidFill>
            <a:schemeClr val="bg1"/>
          </a:solidFill>
          <a:ln>
            <a:noFill/>
          </a:ln>
          <a:effectLst>
            <a:glow rad="228600">
              <a:srgbClr val="02615A">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a:off x="1887301" y="2420811"/>
            <a:ext cx="1592179" cy="1592179"/>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bg1"/>
                </a:solidFill>
                <a:cs typeface="+mn-ea"/>
                <a:sym typeface="+mn-lt"/>
              </a:rPr>
              <a:t>2</a:t>
            </a:r>
            <a:endParaRPr lang="zh-CN" altLang="en-US" sz="13800" b="1" dirty="0">
              <a:solidFill>
                <a:schemeClr val="bg1"/>
              </a:solidFill>
              <a:cs typeface="+mn-ea"/>
              <a:sym typeface="+mn-lt"/>
            </a:endParaRPr>
          </a:p>
        </p:txBody>
      </p:sp>
      <p:cxnSp>
        <p:nvCxnSpPr>
          <p:cNvPr id="9" name="直接连接符 8"/>
          <p:cNvCxnSpPr>
            <a:cxnSpLocks/>
          </p:cNvCxnSpPr>
          <p:nvPr/>
        </p:nvCxnSpPr>
        <p:spPr>
          <a:xfrm>
            <a:off x="4929245" y="3442769"/>
            <a:ext cx="358808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572406" y="3708107"/>
            <a:ext cx="6301758" cy="369332"/>
          </a:xfrm>
          <a:prstGeom prst="rect">
            <a:avLst/>
          </a:prstGeom>
          <a:noFill/>
        </p:spPr>
        <p:txBody>
          <a:bodyPr wrap="square" rtlCol="0">
            <a:spAutoFit/>
          </a:bodyPr>
          <a:lstStyle/>
          <a:p>
            <a:pPr algn="ctr"/>
            <a:r>
              <a:rPr lang="en-US" altLang="zh-CN" b="1" dirty="0">
                <a:solidFill>
                  <a:schemeClr val="tx1">
                    <a:lumMod val="85000"/>
                    <a:lumOff val="15000"/>
                  </a:schemeClr>
                </a:solidFill>
                <a:latin typeface="Avenir Book" panose="02000503020000020003" pitchFamily="2" charset="0"/>
                <a:cs typeface="Farah" pitchFamily="2" charset="-78"/>
                <a:sym typeface="+mn-lt"/>
              </a:rPr>
              <a:t>What</a:t>
            </a:r>
            <a:r>
              <a:rPr lang="zh-CN" altLang="en-US" sz="1600" dirty="0">
                <a:solidFill>
                  <a:schemeClr val="tx1">
                    <a:lumMod val="85000"/>
                    <a:lumOff val="15000"/>
                  </a:schemeClr>
                </a:solidFill>
                <a:latin typeface="Avenir Book" panose="02000503020000020003" pitchFamily="2" charset="0"/>
                <a:cs typeface="Farah" pitchFamily="2" charset="-78"/>
                <a:sym typeface="+mn-lt"/>
              </a:rPr>
              <a:t> </a:t>
            </a:r>
            <a:r>
              <a:rPr lang="en-US" altLang="zh-CN" sz="1600" dirty="0">
                <a:solidFill>
                  <a:schemeClr val="tx1">
                    <a:lumMod val="85000"/>
                    <a:lumOff val="15000"/>
                  </a:schemeClr>
                </a:solidFill>
                <a:latin typeface="Avenir Book" panose="02000503020000020003" pitchFamily="2" charset="0"/>
                <a:cs typeface="Farah" pitchFamily="2" charset="-78"/>
                <a:sym typeface="+mn-lt"/>
              </a:rPr>
              <a:t>was</a:t>
            </a:r>
            <a:r>
              <a:rPr lang="zh-CN" altLang="en-US" sz="1600" dirty="0">
                <a:solidFill>
                  <a:schemeClr val="tx1">
                    <a:lumMod val="85000"/>
                    <a:lumOff val="15000"/>
                  </a:schemeClr>
                </a:solidFill>
                <a:latin typeface="Avenir Book" panose="02000503020000020003" pitchFamily="2" charset="0"/>
                <a:cs typeface="Farah" pitchFamily="2" charset="-78"/>
                <a:sym typeface="+mn-lt"/>
              </a:rPr>
              <a:t> </a:t>
            </a:r>
            <a:r>
              <a:rPr lang="en-US" altLang="zh-CN" sz="1600" dirty="0">
                <a:solidFill>
                  <a:schemeClr val="tx1">
                    <a:lumMod val="85000"/>
                    <a:lumOff val="15000"/>
                  </a:schemeClr>
                </a:solidFill>
                <a:latin typeface="Avenir Book" panose="02000503020000020003" pitchFamily="2" charset="0"/>
                <a:cs typeface="Farah" pitchFamily="2" charset="-78"/>
                <a:sym typeface="+mn-lt"/>
              </a:rPr>
              <a:t>SonarQube designed for?</a:t>
            </a:r>
            <a:r>
              <a:rPr lang="zh-CN" altLang="en-US" sz="1600" dirty="0">
                <a:solidFill>
                  <a:schemeClr val="tx1">
                    <a:lumMod val="85000"/>
                    <a:lumOff val="15000"/>
                  </a:schemeClr>
                </a:solidFill>
                <a:latin typeface="Avenir Book" panose="02000503020000020003" pitchFamily="2" charset="0"/>
                <a:cs typeface="Farah" pitchFamily="2" charset="-78"/>
                <a:sym typeface="+mn-lt"/>
              </a:rPr>
              <a:t> </a:t>
            </a:r>
          </a:p>
        </p:txBody>
      </p:sp>
      <p:sp>
        <p:nvSpPr>
          <p:cNvPr id="2" name="文本框 1">
            <a:extLst>
              <a:ext uri="{FF2B5EF4-FFF2-40B4-BE49-F238E27FC236}">
                <a16:creationId xmlns:a16="http://schemas.microsoft.com/office/drawing/2014/main" id="{FE4C2FD8-1DBB-8249-A7AF-4781191A389C}"/>
              </a:ext>
            </a:extLst>
          </p:cNvPr>
          <p:cNvSpPr txBox="1"/>
          <p:nvPr/>
        </p:nvSpPr>
        <p:spPr>
          <a:xfrm>
            <a:off x="5271720" y="2518471"/>
            <a:ext cx="5893831" cy="769441"/>
          </a:xfrm>
          <a:prstGeom prst="rect">
            <a:avLst/>
          </a:prstGeom>
          <a:noFill/>
        </p:spPr>
        <p:txBody>
          <a:bodyPr wrap="square" rtlCol="0">
            <a:spAutoFit/>
          </a:bodyPr>
          <a:lstStyle/>
          <a:p>
            <a:r>
              <a:rPr kumimoji="1" lang="en-US" altLang="zh-CN" sz="4400" dirty="0">
                <a:latin typeface="Futura Medium" panose="020B0602020204020303" pitchFamily="34" charset="-79"/>
                <a:ea typeface="Apple Symbols" panose="02000000000000000000" pitchFamily="2" charset="-79"/>
                <a:cs typeface="Futura Medium" panose="020B0602020204020303" pitchFamily="34" charset="-79"/>
              </a:rPr>
              <a:t>Objective</a:t>
            </a:r>
            <a:endParaRPr kumimoji="1" lang="zh-CN" altLang="en-US" sz="4400" dirty="0">
              <a:latin typeface="Futura Medium" panose="020B0602020204020303" pitchFamily="34" charset="-79"/>
              <a:ea typeface="Apple Symbols" panose="02000000000000000000" pitchFamily="2" charset="-79"/>
              <a:cs typeface="Futura Medium" panose="020B0602020204020303" pitchFamily="34" charset="-79"/>
            </a:endParaRPr>
          </a:p>
        </p:txBody>
      </p:sp>
      <p:pic>
        <p:nvPicPr>
          <p:cNvPr id="11" name="图片 10">
            <a:extLst>
              <a:ext uri="{FF2B5EF4-FFF2-40B4-BE49-F238E27FC236}">
                <a16:creationId xmlns:a16="http://schemas.microsoft.com/office/drawing/2014/main" id="{FC7006A0-8E50-0241-B0CC-3FDFF01A39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5727" y="645973"/>
            <a:ext cx="2387600" cy="850900"/>
          </a:xfrm>
          <a:prstGeom prst="rect">
            <a:avLst/>
          </a:prstGeom>
        </p:spPr>
      </p:pic>
    </p:spTree>
    <p:extLst>
      <p:ext uri="{BB962C8B-B14F-4D97-AF65-F5344CB8AC3E}">
        <p14:creationId xmlns:p14="http://schemas.microsoft.com/office/powerpoint/2010/main" val="23514098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86459" y="511715"/>
            <a:ext cx="2839450" cy="523220"/>
          </a:xfrm>
          <a:prstGeom prst="rect">
            <a:avLst/>
          </a:prstGeom>
          <a:noFill/>
        </p:spPr>
        <p:txBody>
          <a:bodyPr wrap="square" rtlCol="0">
            <a:spAutoFit/>
          </a:bodyPr>
          <a:lstStyle/>
          <a:p>
            <a:pPr algn="ctr"/>
            <a:r>
              <a:rPr lang="en-US" altLang="zh-CN" sz="2800" dirty="0">
                <a:solidFill>
                  <a:schemeClr val="tx1">
                    <a:lumMod val="85000"/>
                    <a:lumOff val="15000"/>
                  </a:schemeClr>
                </a:solidFill>
                <a:latin typeface="Futura Medium" panose="020B0602020204020303" pitchFamily="34" charset="-79"/>
                <a:cs typeface="Futura Medium" panose="020B0602020204020303" pitchFamily="34" charset="-79"/>
                <a:sym typeface="+mn-lt"/>
              </a:rPr>
              <a:t>Objective</a:t>
            </a:r>
            <a:endParaRPr lang="zh-CN" altLang="en-US" sz="2800" dirty="0">
              <a:solidFill>
                <a:schemeClr val="tx1">
                  <a:lumMod val="85000"/>
                  <a:lumOff val="15000"/>
                </a:schemeClr>
              </a:solidFill>
              <a:latin typeface="Futura Medium" panose="020B0602020204020303" pitchFamily="34" charset="-79"/>
              <a:cs typeface="Futura Medium" panose="020B0602020204020303" pitchFamily="34" charset="-79"/>
              <a:sym typeface="+mn-lt"/>
            </a:endParaRPr>
          </a:p>
        </p:txBody>
      </p:sp>
      <p:cxnSp>
        <p:nvCxnSpPr>
          <p:cNvPr id="6" name="直接连接符 5"/>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2F9F43EE-0984-6847-9956-A757D0F53933}"/>
              </a:ext>
            </a:extLst>
          </p:cNvPr>
          <p:cNvSpPr/>
          <p:nvPr/>
        </p:nvSpPr>
        <p:spPr>
          <a:xfrm>
            <a:off x="1011308" y="2951946"/>
            <a:ext cx="10169384" cy="954107"/>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 altLang="zh-CN" sz="2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“Continuous Inspection must become mainstream as Continuous Integration”.</a:t>
            </a:r>
            <a:endParaRPr lang="zh-CN" altLang="en-US" sz="2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7" name="图片 6">
            <a:extLst>
              <a:ext uri="{FF2B5EF4-FFF2-40B4-BE49-F238E27FC236}">
                <a16:creationId xmlns:a16="http://schemas.microsoft.com/office/drawing/2014/main" id="{711AFF82-5F69-D043-AEE9-2FBEDA715E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5727" y="645973"/>
            <a:ext cx="2387600" cy="850900"/>
          </a:xfrm>
          <a:prstGeom prst="rect">
            <a:avLst/>
          </a:prstGeom>
        </p:spPr>
      </p:pic>
      <p:sp>
        <p:nvSpPr>
          <p:cNvPr id="2" name="矩形 1">
            <a:extLst>
              <a:ext uri="{FF2B5EF4-FFF2-40B4-BE49-F238E27FC236}">
                <a16:creationId xmlns:a16="http://schemas.microsoft.com/office/drawing/2014/main" id="{36210BF1-7F26-0840-BCE1-7717FEE6B5B4}"/>
              </a:ext>
            </a:extLst>
          </p:cNvPr>
          <p:cNvSpPr/>
          <p:nvPr/>
        </p:nvSpPr>
        <p:spPr>
          <a:xfrm>
            <a:off x="622386" y="4253404"/>
            <a:ext cx="10947228" cy="156966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altLang="zh-CN" sz="3200" b="1" dirty="0">
                <a:ln/>
                <a:solidFill>
                  <a:schemeClr val="accent4"/>
                </a:solidFill>
              </a:rPr>
              <a:t>C</a:t>
            </a:r>
            <a:r>
              <a:rPr lang="en" altLang="zh-CN" sz="3200" b="1" dirty="0" err="1">
                <a:ln/>
                <a:solidFill>
                  <a:schemeClr val="accent4"/>
                </a:solidFill>
              </a:rPr>
              <a:t>ontinuously</a:t>
            </a:r>
            <a:r>
              <a:rPr lang="en" altLang="zh-CN" sz="3200" b="1" dirty="0">
                <a:ln/>
                <a:solidFill>
                  <a:schemeClr val="accent4"/>
                </a:solidFill>
              </a:rPr>
              <a:t> inspecting the Code Quality and Security </a:t>
            </a:r>
          </a:p>
          <a:p>
            <a:pPr algn="ctr"/>
            <a:r>
              <a:rPr lang="en" altLang="zh-CN" sz="3200" b="1" dirty="0">
                <a:ln/>
                <a:solidFill>
                  <a:schemeClr val="accent4"/>
                </a:solidFill>
              </a:rPr>
              <a:t>of </a:t>
            </a:r>
            <a:r>
              <a:rPr lang="en-US" altLang="zh-CN" sz="3200" b="1" dirty="0">
                <a:ln/>
                <a:solidFill>
                  <a:schemeClr val="accent4"/>
                </a:solidFill>
              </a:rPr>
              <a:t>our</a:t>
            </a:r>
            <a:r>
              <a:rPr lang="en" altLang="zh-CN" sz="3200" b="1" dirty="0">
                <a:ln/>
                <a:solidFill>
                  <a:schemeClr val="accent4"/>
                </a:solidFill>
              </a:rPr>
              <a:t> codebases</a:t>
            </a:r>
            <a:r>
              <a:rPr lang="zh-CN" altLang="en-US" sz="3200" b="1" dirty="0">
                <a:ln/>
                <a:solidFill>
                  <a:schemeClr val="accent4"/>
                </a:solidFill>
              </a:rPr>
              <a:t> </a:t>
            </a:r>
            <a:r>
              <a:rPr lang="en" altLang="zh-CN" sz="3200" b="1" dirty="0">
                <a:ln/>
                <a:solidFill>
                  <a:schemeClr val="accent4"/>
                </a:solidFill>
              </a:rPr>
              <a:t>and guiding development teams</a:t>
            </a:r>
          </a:p>
          <a:p>
            <a:pPr algn="ctr"/>
            <a:r>
              <a:rPr lang="en" altLang="zh-CN" sz="3200" b="1" dirty="0">
                <a:ln/>
                <a:solidFill>
                  <a:schemeClr val="accent4"/>
                </a:solidFill>
              </a:rPr>
              <a:t> during Code Reviews.</a:t>
            </a:r>
          </a:p>
        </p:txBody>
      </p:sp>
    </p:spTree>
    <p:extLst>
      <p:ext uri="{BB962C8B-B14F-4D97-AF65-F5344CB8AC3E}">
        <p14:creationId xmlns:p14="http://schemas.microsoft.com/office/powerpoint/2010/main" val="5168558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heckerboard(across)">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heckerboard(across)">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3B2F27-4C9C-B547-A826-8443C8D1A5A8}"/>
              </a:ext>
            </a:extLst>
          </p:cNvPr>
          <p:cNvSpPr>
            <a:spLocks noGrp="1"/>
          </p:cNvSpPr>
          <p:nvPr>
            <p:ph type="title"/>
          </p:nvPr>
        </p:nvSpPr>
        <p:spPr>
          <a:xfrm>
            <a:off x="838200" y="1171038"/>
            <a:ext cx="10515600" cy="1325563"/>
          </a:xfrm>
        </p:spPr>
        <p:txBody>
          <a:bodyPr>
            <a:normAutofit/>
          </a:bodyPr>
          <a:lstStyle/>
          <a:p>
            <a:r>
              <a:rPr lang="en" altLang="zh-CN" sz="3600" b="1" dirty="0">
                <a:latin typeface="Avenir Book" panose="02000503020000020003" pitchFamily="2" charset="0"/>
                <a:ea typeface="+mn-ea"/>
                <a:cs typeface="+mn-cs"/>
              </a:rPr>
              <a:t>Sonar can detect code quality from the following seven dimensions</a:t>
            </a:r>
            <a:endParaRPr lang="zh-CN" altLang="en-US" sz="3600" b="1" dirty="0">
              <a:latin typeface="Avenir Book" panose="02000503020000020003" pitchFamily="2" charset="0"/>
              <a:ea typeface="+mn-ea"/>
              <a:cs typeface="+mn-cs"/>
            </a:endParaRPr>
          </a:p>
        </p:txBody>
      </p:sp>
      <p:sp>
        <p:nvSpPr>
          <p:cNvPr id="3" name="内容占位符 2">
            <a:extLst>
              <a:ext uri="{FF2B5EF4-FFF2-40B4-BE49-F238E27FC236}">
                <a16:creationId xmlns:a16="http://schemas.microsoft.com/office/drawing/2014/main" id="{5024BAD7-EEE1-AF4B-ACF4-17D987D21DBF}"/>
              </a:ext>
            </a:extLst>
          </p:cNvPr>
          <p:cNvSpPr>
            <a:spLocks noGrp="1"/>
          </p:cNvSpPr>
          <p:nvPr>
            <p:ph idx="1"/>
          </p:nvPr>
        </p:nvSpPr>
        <p:spPr>
          <a:xfrm>
            <a:off x="838200" y="2631538"/>
            <a:ext cx="10515600" cy="4351338"/>
          </a:xfrm>
        </p:spPr>
        <p:txBody>
          <a:bodyPr>
            <a:normAutofit/>
          </a:bodyPr>
          <a:lstStyle/>
          <a:p>
            <a:r>
              <a:rPr lang="en-US" altLang="zh-CN" sz="3200" dirty="0">
                <a:latin typeface="Avenir Book" panose="02000503020000020003" pitchFamily="2" charset="0"/>
              </a:rPr>
              <a:t>N</a:t>
            </a:r>
            <a:r>
              <a:rPr lang="en" altLang="zh-CN" sz="3200" dirty="0" err="1">
                <a:latin typeface="Avenir Book" panose="02000503020000020003" pitchFamily="2" charset="0"/>
              </a:rPr>
              <a:t>ot</a:t>
            </a:r>
            <a:r>
              <a:rPr lang="en" altLang="zh-CN" sz="3200" dirty="0">
                <a:latin typeface="Avenir Book" panose="02000503020000020003" pitchFamily="2" charset="0"/>
              </a:rPr>
              <a:t> follow</a:t>
            </a:r>
            <a:r>
              <a:rPr lang="en-US" altLang="zh-CN" sz="3200" dirty="0" err="1">
                <a:latin typeface="Avenir Book" panose="02000503020000020003" pitchFamily="2" charset="0"/>
              </a:rPr>
              <a:t>ing</a:t>
            </a:r>
            <a:r>
              <a:rPr lang="en" altLang="zh-CN" sz="3200" dirty="0">
                <a:latin typeface="Avenir Book" panose="02000503020000020003" pitchFamily="2" charset="0"/>
              </a:rPr>
              <a:t> the code standard</a:t>
            </a:r>
          </a:p>
          <a:p>
            <a:r>
              <a:rPr lang="en" altLang="zh-CN" sz="3200" dirty="0">
                <a:latin typeface="Avenir Book" panose="02000503020000020003" pitchFamily="2" charset="0"/>
              </a:rPr>
              <a:t>Potential defects</a:t>
            </a:r>
          </a:p>
          <a:p>
            <a:r>
              <a:rPr lang="en" altLang="zh-CN" sz="3200" dirty="0">
                <a:latin typeface="Avenir Book" panose="02000503020000020003" pitchFamily="2" charset="0"/>
              </a:rPr>
              <a:t>Poor complexity distribution</a:t>
            </a:r>
          </a:p>
          <a:p>
            <a:r>
              <a:rPr lang="en" altLang="zh-CN" sz="3200" dirty="0">
                <a:latin typeface="Avenir Book" panose="02000503020000020003" pitchFamily="2" charset="0"/>
              </a:rPr>
              <a:t>Duplicate</a:t>
            </a:r>
          </a:p>
          <a:p>
            <a:r>
              <a:rPr lang="en" altLang="zh-CN" sz="3200" dirty="0">
                <a:latin typeface="Avenir Book" panose="02000503020000020003" pitchFamily="2" charset="0"/>
              </a:rPr>
              <a:t>Insufficient or excessive comments</a:t>
            </a:r>
          </a:p>
          <a:p>
            <a:r>
              <a:rPr lang="en" altLang="zh-CN" sz="3200" dirty="0">
                <a:latin typeface="Avenir Book" panose="02000503020000020003" pitchFamily="2" charset="0"/>
              </a:rPr>
              <a:t>Lack of unit testing</a:t>
            </a:r>
          </a:p>
          <a:p>
            <a:r>
              <a:rPr lang="en" altLang="zh-CN" sz="3200" dirty="0">
                <a:latin typeface="Avenir Book" panose="02000503020000020003" pitchFamily="2" charset="0"/>
              </a:rPr>
              <a:t>Bad design</a:t>
            </a:r>
            <a:endParaRPr lang="zh-CN" altLang="en-US" sz="3200" dirty="0">
              <a:latin typeface="Avenir Book" panose="02000503020000020003" pitchFamily="2" charset="0"/>
            </a:endParaRPr>
          </a:p>
        </p:txBody>
      </p:sp>
      <p:sp>
        <p:nvSpPr>
          <p:cNvPr id="4" name="文本框 3">
            <a:extLst>
              <a:ext uri="{FF2B5EF4-FFF2-40B4-BE49-F238E27FC236}">
                <a16:creationId xmlns:a16="http://schemas.microsoft.com/office/drawing/2014/main" id="{94AC1265-0759-7A43-A52D-83EAD690D476}"/>
              </a:ext>
            </a:extLst>
          </p:cNvPr>
          <p:cNvSpPr txBox="1"/>
          <p:nvPr/>
        </p:nvSpPr>
        <p:spPr>
          <a:xfrm>
            <a:off x="321567" y="492783"/>
            <a:ext cx="2839450" cy="1384995"/>
          </a:xfrm>
          <a:prstGeom prst="rect">
            <a:avLst/>
          </a:prstGeom>
          <a:noFill/>
        </p:spPr>
        <p:txBody>
          <a:bodyPr wrap="square" rtlCol="0">
            <a:spAutoFit/>
          </a:bodyPr>
          <a:lstStyle/>
          <a:p>
            <a:pPr algn="ctr"/>
            <a:r>
              <a:rPr lang="en-US" altLang="zh-CN" sz="2800" dirty="0">
                <a:solidFill>
                  <a:schemeClr val="tx1">
                    <a:lumMod val="85000"/>
                    <a:lumOff val="15000"/>
                  </a:schemeClr>
                </a:solidFill>
                <a:latin typeface="Futura Medium" panose="020B0602020204020303" pitchFamily="34" charset="-79"/>
                <a:cs typeface="Futura Medium" panose="020B0602020204020303" pitchFamily="34" charset="-79"/>
                <a:sym typeface="+mn-lt"/>
              </a:rPr>
              <a:t>Objective</a:t>
            </a:r>
          </a:p>
          <a:p>
            <a:pPr algn="ctr"/>
            <a:endParaRPr lang="en-US" altLang="zh-CN" sz="2800" dirty="0">
              <a:solidFill>
                <a:schemeClr val="tx1">
                  <a:lumMod val="85000"/>
                  <a:lumOff val="15000"/>
                </a:schemeClr>
              </a:solidFill>
              <a:latin typeface="Futura Medium" panose="020B0602020204020303" pitchFamily="34" charset="-79"/>
              <a:cs typeface="Futura Medium" panose="020B0602020204020303" pitchFamily="34" charset="-79"/>
              <a:sym typeface="+mn-lt"/>
            </a:endParaRPr>
          </a:p>
          <a:p>
            <a:pPr algn="ctr"/>
            <a:endParaRPr lang="zh-CN" altLang="en-US" sz="2800" dirty="0">
              <a:solidFill>
                <a:schemeClr val="tx1">
                  <a:lumMod val="85000"/>
                  <a:lumOff val="15000"/>
                </a:schemeClr>
              </a:solidFill>
              <a:cs typeface="+mn-ea"/>
              <a:sym typeface="+mn-lt"/>
            </a:endParaRPr>
          </a:p>
        </p:txBody>
      </p:sp>
      <p:cxnSp>
        <p:nvCxnSpPr>
          <p:cNvPr id="5" name="直接连接符 5">
            <a:extLst>
              <a:ext uri="{FF2B5EF4-FFF2-40B4-BE49-F238E27FC236}">
                <a16:creationId xmlns:a16="http://schemas.microsoft.com/office/drawing/2014/main" id="{37DF9D51-1C24-424A-98E0-BC0401C284E0}"/>
              </a:ext>
            </a:extLst>
          </p:cNvPr>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7D541551-F230-FA4B-998D-895C90EBDB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0736" y="492783"/>
            <a:ext cx="2387600" cy="850900"/>
          </a:xfrm>
          <a:prstGeom prst="rect">
            <a:avLst/>
          </a:prstGeom>
        </p:spPr>
      </p:pic>
      <p:sp>
        <p:nvSpPr>
          <p:cNvPr id="6" name="矩形 5">
            <a:extLst>
              <a:ext uri="{FF2B5EF4-FFF2-40B4-BE49-F238E27FC236}">
                <a16:creationId xmlns:a16="http://schemas.microsoft.com/office/drawing/2014/main" id="{03C2DDE7-5D2A-2F42-A903-A2C479653DCC}"/>
              </a:ext>
            </a:extLst>
          </p:cNvPr>
          <p:cNvSpPr/>
          <p:nvPr/>
        </p:nvSpPr>
        <p:spPr>
          <a:xfrm>
            <a:off x="7190282" y="2338833"/>
            <a:ext cx="4816839" cy="923330"/>
          </a:xfrm>
          <a:prstGeom prst="rect">
            <a:avLst/>
          </a:prstGeom>
        </p:spPr>
        <p:txBody>
          <a:bodyPr wrap="square">
            <a:spAutoFit/>
          </a:bodyPr>
          <a:lstStyle/>
          <a:p>
            <a:r>
              <a:rPr lang="en" altLang="zh-CN" dirty="0">
                <a:solidFill>
                  <a:srgbClr val="333333"/>
                </a:solidFill>
                <a:latin typeface="Open Sans"/>
              </a:rPr>
              <a:t>Sonar can use PMD, </a:t>
            </a:r>
            <a:r>
              <a:rPr lang="en" altLang="zh-CN" dirty="0" err="1">
                <a:solidFill>
                  <a:srgbClr val="333333"/>
                </a:solidFill>
                <a:latin typeface="Open Sans"/>
              </a:rPr>
              <a:t>CheckStyle</a:t>
            </a:r>
            <a:r>
              <a:rPr lang="en" altLang="zh-CN" dirty="0">
                <a:solidFill>
                  <a:srgbClr val="333333"/>
                </a:solidFill>
                <a:latin typeface="Open Sans"/>
              </a:rPr>
              <a:t>, </a:t>
            </a:r>
            <a:r>
              <a:rPr lang="en" altLang="zh-CN" dirty="0" err="1">
                <a:solidFill>
                  <a:srgbClr val="333333"/>
                </a:solidFill>
                <a:latin typeface="Open Sans"/>
              </a:rPr>
              <a:t>Findbugs</a:t>
            </a:r>
            <a:r>
              <a:rPr lang="en" altLang="zh-CN" dirty="0">
                <a:solidFill>
                  <a:srgbClr val="333333"/>
                </a:solidFill>
                <a:latin typeface="Open Sans"/>
              </a:rPr>
              <a:t> and other code rule detection tools to standardize code writing.</a:t>
            </a:r>
          </a:p>
        </p:txBody>
      </p:sp>
      <p:sp>
        <p:nvSpPr>
          <p:cNvPr id="8" name="矩形 7">
            <a:extLst>
              <a:ext uri="{FF2B5EF4-FFF2-40B4-BE49-F238E27FC236}">
                <a16:creationId xmlns:a16="http://schemas.microsoft.com/office/drawing/2014/main" id="{251AF79A-8315-ED45-A310-C10FD2AE00CC}"/>
              </a:ext>
            </a:extLst>
          </p:cNvPr>
          <p:cNvSpPr/>
          <p:nvPr/>
        </p:nvSpPr>
        <p:spPr>
          <a:xfrm>
            <a:off x="6525718" y="3607005"/>
            <a:ext cx="4567003" cy="923330"/>
          </a:xfrm>
          <a:prstGeom prst="rect">
            <a:avLst/>
          </a:prstGeom>
        </p:spPr>
        <p:txBody>
          <a:bodyPr wrap="square">
            <a:spAutoFit/>
          </a:bodyPr>
          <a:lstStyle/>
          <a:p>
            <a:r>
              <a:rPr lang="en" altLang="zh-CN" dirty="0">
                <a:solidFill>
                  <a:srgbClr val="333333"/>
                </a:solidFill>
                <a:latin typeface="Open Sans"/>
              </a:rPr>
              <a:t>Files, classes, methods, etc., if the complexity is too high, it will be difficult to understand and change.</a:t>
            </a:r>
            <a:endParaRPr lang="zh-CN" altLang="en-US" dirty="0"/>
          </a:p>
        </p:txBody>
      </p:sp>
      <p:sp>
        <p:nvSpPr>
          <p:cNvPr id="9" name="矩形 8">
            <a:extLst>
              <a:ext uri="{FF2B5EF4-FFF2-40B4-BE49-F238E27FC236}">
                <a16:creationId xmlns:a16="http://schemas.microsoft.com/office/drawing/2014/main" id="{C0A7C94E-5DB2-8B49-B8FC-224F17D11CAA}"/>
              </a:ext>
            </a:extLst>
          </p:cNvPr>
          <p:cNvSpPr/>
          <p:nvPr/>
        </p:nvSpPr>
        <p:spPr>
          <a:xfrm>
            <a:off x="6510391" y="5571939"/>
            <a:ext cx="5170070" cy="369332"/>
          </a:xfrm>
          <a:prstGeom prst="rect">
            <a:avLst/>
          </a:prstGeom>
        </p:spPr>
        <p:txBody>
          <a:bodyPr wrap="none">
            <a:spAutoFit/>
          </a:bodyPr>
          <a:lstStyle/>
          <a:p>
            <a:r>
              <a:rPr lang="en" altLang="zh-CN" dirty="0">
                <a:solidFill>
                  <a:srgbClr val="333333"/>
                </a:solidFill>
                <a:latin typeface="Open Sans"/>
              </a:rPr>
              <a:t>Sonar can easily count and display unit test coverage.</a:t>
            </a:r>
            <a:endParaRPr lang="zh-CN" altLang="en-US" dirty="0"/>
          </a:p>
        </p:txBody>
      </p:sp>
    </p:spTree>
    <p:extLst>
      <p:ext uri="{BB962C8B-B14F-4D97-AF65-F5344CB8AC3E}">
        <p14:creationId xmlns:p14="http://schemas.microsoft.com/office/powerpoint/2010/main" val="4149394002"/>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833DD04-BC7E-4F42-8716-0E5FFCC99CBE}"/>
              </a:ext>
            </a:extLst>
          </p:cNvPr>
          <p:cNvSpPr/>
          <p:nvPr/>
        </p:nvSpPr>
        <p:spPr>
          <a:xfrm>
            <a:off x="333845" y="2397948"/>
            <a:ext cx="11524309" cy="2062103"/>
          </a:xfrm>
          <a:prstGeom prst="rect">
            <a:avLst/>
          </a:prstGeom>
          <a:noFill/>
        </p:spPr>
        <p:txBody>
          <a:bodyPr wrap="none" lIns="91440" tIns="45720" rIns="91440" bIns="45720">
            <a:spAutoFit/>
          </a:bodyPr>
          <a:lstStyle/>
          <a:p>
            <a:pPr algn="ctr"/>
            <a:r>
              <a:rPr kumimoji="1" lang="en" altLang="zh-CN" sz="3200" dirty="0">
                <a:ln w="0"/>
                <a:effectLst>
                  <a:outerShdw blurRad="38100" dist="19050" dir="2700000" algn="tl" rotWithShape="0">
                    <a:schemeClr val="dk1">
                      <a:alpha val="40000"/>
                    </a:schemeClr>
                  </a:outerShdw>
                </a:effectLst>
              </a:rPr>
              <a:t>Improve code quality, </a:t>
            </a:r>
          </a:p>
          <a:p>
            <a:pPr algn="ctr"/>
            <a:r>
              <a:rPr kumimoji="1" lang="en" altLang="zh-CN" sz="3200" dirty="0">
                <a:ln w="0"/>
                <a:effectLst>
                  <a:outerShdw blurRad="38100" dist="19050" dir="2700000" algn="tl" rotWithShape="0">
                    <a:schemeClr val="dk1">
                      <a:alpha val="40000"/>
                    </a:schemeClr>
                  </a:outerShdw>
                </a:effectLst>
              </a:rPr>
              <a:t>understand the mistakes </a:t>
            </a:r>
            <a:r>
              <a:rPr kumimoji="1" lang="en-US" altLang="zh-CN" sz="3200" dirty="0">
                <a:ln w="0"/>
                <a:effectLst>
                  <a:outerShdw blurRad="38100" dist="19050" dir="2700000" algn="tl" rotWithShape="0">
                    <a:schemeClr val="dk1">
                      <a:alpha val="40000"/>
                    </a:schemeClr>
                  </a:outerShdw>
                </a:effectLst>
              </a:rPr>
              <a:t>we</a:t>
            </a:r>
            <a:r>
              <a:rPr kumimoji="1" lang="en" altLang="zh-CN" sz="3200" dirty="0">
                <a:ln w="0"/>
                <a:effectLst>
                  <a:outerShdw blurRad="38100" dist="19050" dir="2700000" algn="tl" rotWithShape="0">
                    <a:schemeClr val="dk1">
                      <a:alpha val="40000"/>
                    </a:schemeClr>
                  </a:outerShdw>
                </a:effectLst>
              </a:rPr>
              <a:t> have made in the coding process,</a:t>
            </a:r>
          </a:p>
          <a:p>
            <a:pPr algn="ctr"/>
            <a:r>
              <a:rPr kumimoji="1" lang="en" altLang="zh-CN" sz="3200" dirty="0">
                <a:ln w="0"/>
                <a:effectLst>
                  <a:outerShdw blurRad="38100" dist="19050" dir="2700000" algn="tl" rotWithShape="0">
                    <a:schemeClr val="dk1">
                      <a:alpha val="40000"/>
                    </a:schemeClr>
                  </a:outerShdw>
                </a:effectLst>
              </a:rPr>
              <a:t> and make </a:t>
            </a:r>
            <a:r>
              <a:rPr kumimoji="1" lang="en-US" altLang="zh-CN" sz="3200" dirty="0">
                <a:ln w="0"/>
                <a:effectLst>
                  <a:outerShdw blurRad="38100" dist="19050" dir="2700000" algn="tl" rotWithShape="0">
                    <a:schemeClr val="dk1">
                      <a:alpha val="40000"/>
                    </a:schemeClr>
                  </a:outerShdw>
                </a:effectLst>
              </a:rPr>
              <a:t>our</a:t>
            </a:r>
            <a:r>
              <a:rPr kumimoji="1" lang="en" altLang="zh-CN" sz="3200" dirty="0">
                <a:ln w="0"/>
                <a:effectLst>
                  <a:outerShdw blurRad="38100" dist="19050" dir="2700000" algn="tl" rotWithShape="0">
                    <a:schemeClr val="dk1">
                      <a:alpha val="40000"/>
                    </a:schemeClr>
                  </a:outerShdw>
                </a:effectLst>
              </a:rPr>
              <a:t> code more </a:t>
            </a:r>
          </a:p>
          <a:p>
            <a:pPr algn="ctr"/>
            <a:r>
              <a:rPr kumimoji="1" lang="en" altLang="zh-CN" sz="3200" dirty="0">
                <a:ln w="0"/>
                <a:effectLst>
                  <a:outerShdw blurRad="38100" dist="19050" dir="2700000" algn="tl" rotWithShape="0">
                    <a:schemeClr val="dk1">
                      <a:alpha val="40000"/>
                    </a:schemeClr>
                  </a:outerShdw>
                </a:effectLst>
              </a:rPr>
              <a:t>readable and maintainable.</a:t>
            </a:r>
            <a:endParaRPr lang="zh-CN" altLang="en-US" sz="3200" dirty="0">
              <a:ln w="0"/>
              <a:effectLst>
                <a:outerShdw blurRad="38100" dist="19050" dir="2700000" algn="tl" rotWithShape="0">
                  <a:schemeClr val="dk1">
                    <a:alpha val="40000"/>
                  </a:schemeClr>
                </a:outerShdw>
              </a:effectLst>
            </a:endParaRPr>
          </a:p>
        </p:txBody>
      </p:sp>
      <p:pic>
        <p:nvPicPr>
          <p:cNvPr id="5" name="图片 4">
            <a:extLst>
              <a:ext uri="{FF2B5EF4-FFF2-40B4-BE49-F238E27FC236}">
                <a16:creationId xmlns:a16="http://schemas.microsoft.com/office/drawing/2014/main" id="{C2A0BDFB-AEF9-CA44-B032-A97FCA6090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5727" y="645973"/>
            <a:ext cx="2387600" cy="850900"/>
          </a:xfrm>
          <a:prstGeom prst="rect">
            <a:avLst/>
          </a:prstGeom>
        </p:spPr>
      </p:pic>
      <p:sp>
        <p:nvSpPr>
          <p:cNvPr id="6" name="文本框 5">
            <a:extLst>
              <a:ext uri="{FF2B5EF4-FFF2-40B4-BE49-F238E27FC236}">
                <a16:creationId xmlns:a16="http://schemas.microsoft.com/office/drawing/2014/main" id="{8B93F25B-F1CC-EF4F-ABFE-1AEF12E5E0E1}"/>
              </a:ext>
            </a:extLst>
          </p:cNvPr>
          <p:cNvSpPr txBox="1"/>
          <p:nvPr/>
        </p:nvSpPr>
        <p:spPr>
          <a:xfrm>
            <a:off x="321567" y="492783"/>
            <a:ext cx="2839450" cy="1384995"/>
          </a:xfrm>
          <a:prstGeom prst="rect">
            <a:avLst/>
          </a:prstGeom>
          <a:noFill/>
        </p:spPr>
        <p:txBody>
          <a:bodyPr wrap="square" rtlCol="0">
            <a:spAutoFit/>
          </a:bodyPr>
          <a:lstStyle/>
          <a:p>
            <a:pPr algn="ctr"/>
            <a:r>
              <a:rPr lang="en-US" altLang="zh-CN" sz="2800" dirty="0">
                <a:solidFill>
                  <a:schemeClr val="tx1">
                    <a:lumMod val="85000"/>
                    <a:lumOff val="15000"/>
                  </a:schemeClr>
                </a:solidFill>
                <a:latin typeface="Futura Medium" panose="020B0602020204020303" pitchFamily="34" charset="-79"/>
                <a:cs typeface="Futura Medium" panose="020B0602020204020303" pitchFamily="34" charset="-79"/>
                <a:sym typeface="+mn-lt"/>
              </a:rPr>
              <a:t>Summary</a:t>
            </a:r>
          </a:p>
          <a:p>
            <a:pPr algn="ctr"/>
            <a:endParaRPr lang="en-US" altLang="zh-CN" sz="2800" dirty="0">
              <a:solidFill>
                <a:schemeClr val="tx1">
                  <a:lumMod val="85000"/>
                  <a:lumOff val="15000"/>
                </a:schemeClr>
              </a:solidFill>
              <a:latin typeface="Futura Medium" panose="020B0602020204020303" pitchFamily="34" charset="-79"/>
              <a:cs typeface="Futura Medium" panose="020B0602020204020303" pitchFamily="34" charset="-79"/>
              <a:sym typeface="+mn-lt"/>
            </a:endParaRPr>
          </a:p>
          <a:p>
            <a:pPr algn="ctr"/>
            <a:endParaRPr lang="zh-CN" altLang="en-US" sz="2800" dirty="0">
              <a:solidFill>
                <a:schemeClr val="tx1">
                  <a:lumMod val="85000"/>
                  <a:lumOff val="15000"/>
                </a:schemeClr>
              </a:solidFill>
              <a:cs typeface="+mn-ea"/>
              <a:sym typeface="+mn-lt"/>
            </a:endParaRPr>
          </a:p>
        </p:txBody>
      </p:sp>
      <p:cxnSp>
        <p:nvCxnSpPr>
          <p:cNvPr id="7" name="直接连接符 5">
            <a:extLst>
              <a:ext uri="{FF2B5EF4-FFF2-40B4-BE49-F238E27FC236}">
                <a16:creationId xmlns:a16="http://schemas.microsoft.com/office/drawing/2014/main" id="{B2BE4BA3-DF6D-5A46-B2B5-77191476332D}"/>
              </a:ext>
            </a:extLst>
          </p:cNvPr>
          <p:cNvCxnSpPr/>
          <p:nvPr/>
        </p:nvCxnSpPr>
        <p:spPr>
          <a:xfrm>
            <a:off x="796413" y="457203"/>
            <a:ext cx="0" cy="632244"/>
          </a:xfrm>
          <a:prstGeom prst="line">
            <a:avLst/>
          </a:prstGeom>
          <a:ln w="76200">
            <a:solidFill>
              <a:srgbClr val="1C488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174497"/>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蓝色简洁毕业答辩PPT模板"/>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s3og5wl">
      <a:majorFont>
        <a:latin typeface="Arial" panose="020F0302020204030204"/>
        <a:ea typeface="微软雅黑"/>
        <a:cs typeface=""/>
      </a:majorFont>
      <a:minorFont>
        <a:latin typeface="Arial"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4191</TotalTime>
  <Words>5077</Words>
  <Application>Microsoft Macintosh PowerPoint</Application>
  <PresentationFormat>宽屏</PresentationFormat>
  <Paragraphs>486</Paragraphs>
  <Slides>48</Slides>
  <Notes>48</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48</vt:i4>
      </vt:variant>
    </vt:vector>
  </HeadingPairs>
  <TitlesOfParts>
    <vt:vector size="62" baseType="lpstr">
      <vt:lpstr>等线</vt:lpstr>
      <vt:lpstr>汉仪大宋简</vt:lpstr>
      <vt:lpstr>Hei</vt:lpstr>
      <vt:lpstr>Open Sans</vt:lpstr>
      <vt:lpstr>Roboto</vt:lpstr>
      <vt:lpstr>Arial</vt:lpstr>
      <vt:lpstr>Avenir Book</vt:lpstr>
      <vt:lpstr>Calibri</vt:lpstr>
      <vt:lpstr>FUTURA MEDIUM</vt:lpstr>
      <vt:lpstr>FUTURA MEDIUM</vt:lpstr>
      <vt:lpstr>Helvetica Neue</vt:lpstr>
      <vt:lpstr>Rockwell</vt:lpstr>
      <vt:lpstr>Times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Sonar can detect code quality from the following seven dimensions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dc:title>
  <dc:subject>PPT</dc:subject>
  <dc:creator>administrator</dc:creator>
  <cp:keywords>PPT</cp:keywords>
  <dc:description>PPT</dc:description>
  <cp:lastModifiedBy>李 源峰</cp:lastModifiedBy>
  <cp:revision>153</cp:revision>
  <dcterms:created xsi:type="dcterms:W3CDTF">2018-02-27T12:12:58Z</dcterms:created>
  <dcterms:modified xsi:type="dcterms:W3CDTF">2021-03-23T13:32:46Z</dcterms:modified>
  <cp:category>PPT</cp:category>
</cp:coreProperties>
</file>